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57" r:id="rId4"/>
    <p:sldId id="258" r:id="rId5"/>
    <p:sldId id="261" r:id="rId6"/>
    <p:sldId id="269" r:id="rId7"/>
    <p:sldId id="270" r:id="rId8"/>
    <p:sldId id="272" r:id="rId9"/>
    <p:sldId id="271" r:id="rId10"/>
    <p:sldId id="273"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74" d="100"/>
          <a:sy n="74" d="100"/>
        </p:scale>
        <p:origin x="187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B5F477-F210-4625-9425-9E18D04EE4F9}" type="datetimeFigureOut">
              <a:rPr lang="en-GB" smtClean="0"/>
              <a:t>23/07/2024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E932A5-3FCF-405B-A7B1-415FCB8BCF85}" type="slidenum">
              <a:rPr lang="en-GB" smtClean="0"/>
              <a:t>‹#›</a:t>
            </a:fld>
            <a:endParaRPr lang="en-GB"/>
          </a:p>
        </p:txBody>
      </p:sp>
    </p:spTree>
    <p:extLst>
      <p:ext uri="{BB962C8B-B14F-4D97-AF65-F5344CB8AC3E}">
        <p14:creationId xmlns:p14="http://schemas.microsoft.com/office/powerpoint/2010/main" val="3645852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932A5-3FCF-405B-A7B1-415FCB8BCF85}" type="slidenum">
              <a:rPr lang="en-GB" smtClean="0"/>
              <a:t>9</a:t>
            </a:fld>
            <a:endParaRPr lang="en-GB"/>
          </a:p>
        </p:txBody>
      </p:sp>
    </p:spTree>
    <p:extLst>
      <p:ext uri="{BB962C8B-B14F-4D97-AF65-F5344CB8AC3E}">
        <p14:creationId xmlns:p14="http://schemas.microsoft.com/office/powerpoint/2010/main" val="297257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5B583-BAA5-26AB-1925-337D0529AD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FA3139A-8F00-CD04-71CA-E9059A381C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676D24-E0EC-3FE0-33A3-2979C351FB7E}"/>
              </a:ext>
            </a:extLst>
          </p:cNvPr>
          <p:cNvSpPr>
            <a:spLocks noGrp="1"/>
          </p:cNvSpPr>
          <p:nvPr>
            <p:ph type="dt" sz="half" idx="10"/>
          </p:nvPr>
        </p:nvSpPr>
        <p:spPr/>
        <p:txBody>
          <a:bodyPr/>
          <a:lstStyle/>
          <a:p>
            <a:fld id="{170BF14D-6DFC-4207-8A1B-E2204F393C61}" type="datetimeFigureOut">
              <a:rPr lang="en-GB" smtClean="0"/>
              <a:t>23/07/2024</a:t>
            </a:fld>
            <a:endParaRPr lang="en-GB"/>
          </a:p>
        </p:txBody>
      </p:sp>
      <p:sp>
        <p:nvSpPr>
          <p:cNvPr id="5" name="Footer Placeholder 4">
            <a:extLst>
              <a:ext uri="{FF2B5EF4-FFF2-40B4-BE49-F238E27FC236}">
                <a16:creationId xmlns:a16="http://schemas.microsoft.com/office/drawing/2014/main" id="{C7F5256C-91E2-4CC4-8388-9FBF22F943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830B5D-14CE-E7AB-6EB3-883632457D83}"/>
              </a:ext>
            </a:extLst>
          </p:cNvPr>
          <p:cNvSpPr>
            <a:spLocks noGrp="1"/>
          </p:cNvSpPr>
          <p:nvPr>
            <p:ph type="sldNum" sz="quarter" idx="12"/>
          </p:nvPr>
        </p:nvSpPr>
        <p:spPr/>
        <p:txBody>
          <a:bodyPr/>
          <a:lstStyle/>
          <a:p>
            <a:fld id="{8E24600D-D363-4184-B8D2-9FD386FBE68D}" type="slidenum">
              <a:rPr lang="en-GB" smtClean="0"/>
              <a:t>‹#›</a:t>
            </a:fld>
            <a:endParaRPr lang="en-GB"/>
          </a:p>
        </p:txBody>
      </p:sp>
    </p:spTree>
    <p:extLst>
      <p:ext uri="{BB962C8B-B14F-4D97-AF65-F5344CB8AC3E}">
        <p14:creationId xmlns:p14="http://schemas.microsoft.com/office/powerpoint/2010/main" val="1184505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166FE-56C5-5F4F-834C-BB6510E76C1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A640E6-1C96-7778-3CD1-612C9203EA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85D0BB-0CA4-4EAF-16F0-6329796A902F}"/>
              </a:ext>
            </a:extLst>
          </p:cNvPr>
          <p:cNvSpPr>
            <a:spLocks noGrp="1"/>
          </p:cNvSpPr>
          <p:nvPr>
            <p:ph type="dt" sz="half" idx="10"/>
          </p:nvPr>
        </p:nvSpPr>
        <p:spPr/>
        <p:txBody>
          <a:bodyPr/>
          <a:lstStyle/>
          <a:p>
            <a:fld id="{170BF14D-6DFC-4207-8A1B-E2204F393C61}" type="datetimeFigureOut">
              <a:rPr lang="en-GB" smtClean="0"/>
              <a:t>23/07/2024</a:t>
            </a:fld>
            <a:endParaRPr lang="en-GB"/>
          </a:p>
        </p:txBody>
      </p:sp>
      <p:sp>
        <p:nvSpPr>
          <p:cNvPr id="5" name="Footer Placeholder 4">
            <a:extLst>
              <a:ext uri="{FF2B5EF4-FFF2-40B4-BE49-F238E27FC236}">
                <a16:creationId xmlns:a16="http://schemas.microsoft.com/office/drawing/2014/main" id="{480C607C-1964-FB75-3A6D-CD373EB337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AE8802-7A01-4889-941C-3EA530879DCE}"/>
              </a:ext>
            </a:extLst>
          </p:cNvPr>
          <p:cNvSpPr>
            <a:spLocks noGrp="1"/>
          </p:cNvSpPr>
          <p:nvPr>
            <p:ph type="sldNum" sz="quarter" idx="12"/>
          </p:nvPr>
        </p:nvSpPr>
        <p:spPr/>
        <p:txBody>
          <a:bodyPr/>
          <a:lstStyle/>
          <a:p>
            <a:fld id="{8E24600D-D363-4184-B8D2-9FD386FBE68D}" type="slidenum">
              <a:rPr lang="en-GB" smtClean="0"/>
              <a:t>‹#›</a:t>
            </a:fld>
            <a:endParaRPr lang="en-GB"/>
          </a:p>
        </p:txBody>
      </p:sp>
    </p:spTree>
    <p:extLst>
      <p:ext uri="{BB962C8B-B14F-4D97-AF65-F5344CB8AC3E}">
        <p14:creationId xmlns:p14="http://schemas.microsoft.com/office/powerpoint/2010/main" val="2082390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D6A6D-6914-8A80-9A96-1BF42B7B02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72A3E5-B616-A226-841D-07D412EA7F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DB8FCE-053B-6A8E-1E0D-7A5B328B4304}"/>
              </a:ext>
            </a:extLst>
          </p:cNvPr>
          <p:cNvSpPr>
            <a:spLocks noGrp="1"/>
          </p:cNvSpPr>
          <p:nvPr>
            <p:ph type="dt" sz="half" idx="10"/>
          </p:nvPr>
        </p:nvSpPr>
        <p:spPr/>
        <p:txBody>
          <a:bodyPr/>
          <a:lstStyle/>
          <a:p>
            <a:fld id="{170BF14D-6DFC-4207-8A1B-E2204F393C61}" type="datetimeFigureOut">
              <a:rPr lang="en-GB" smtClean="0"/>
              <a:t>23/07/2024</a:t>
            </a:fld>
            <a:endParaRPr lang="en-GB"/>
          </a:p>
        </p:txBody>
      </p:sp>
      <p:sp>
        <p:nvSpPr>
          <p:cNvPr id="5" name="Footer Placeholder 4">
            <a:extLst>
              <a:ext uri="{FF2B5EF4-FFF2-40B4-BE49-F238E27FC236}">
                <a16:creationId xmlns:a16="http://schemas.microsoft.com/office/drawing/2014/main" id="{BA10B388-40A1-3CC1-924A-34C12ADDF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2372D4-E0D6-C5A4-3E31-94621F4F6065}"/>
              </a:ext>
            </a:extLst>
          </p:cNvPr>
          <p:cNvSpPr>
            <a:spLocks noGrp="1"/>
          </p:cNvSpPr>
          <p:nvPr>
            <p:ph type="sldNum" sz="quarter" idx="12"/>
          </p:nvPr>
        </p:nvSpPr>
        <p:spPr/>
        <p:txBody>
          <a:bodyPr/>
          <a:lstStyle/>
          <a:p>
            <a:fld id="{8E24600D-D363-4184-B8D2-9FD386FBE68D}" type="slidenum">
              <a:rPr lang="en-GB" smtClean="0"/>
              <a:t>‹#›</a:t>
            </a:fld>
            <a:endParaRPr lang="en-GB"/>
          </a:p>
        </p:txBody>
      </p:sp>
    </p:spTree>
    <p:extLst>
      <p:ext uri="{BB962C8B-B14F-4D97-AF65-F5344CB8AC3E}">
        <p14:creationId xmlns:p14="http://schemas.microsoft.com/office/powerpoint/2010/main" val="259087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C9B5-02CC-BEF2-5FE0-0587654865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B4CF6A-4FEB-00E6-33F7-DE709372AC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4C5C65-3B9C-1D6E-3EBF-A2FF1027DA46}"/>
              </a:ext>
            </a:extLst>
          </p:cNvPr>
          <p:cNvSpPr>
            <a:spLocks noGrp="1"/>
          </p:cNvSpPr>
          <p:nvPr>
            <p:ph type="dt" sz="half" idx="10"/>
          </p:nvPr>
        </p:nvSpPr>
        <p:spPr/>
        <p:txBody>
          <a:bodyPr/>
          <a:lstStyle/>
          <a:p>
            <a:fld id="{170BF14D-6DFC-4207-8A1B-E2204F393C61}" type="datetimeFigureOut">
              <a:rPr lang="en-GB" smtClean="0"/>
              <a:t>23/07/2024</a:t>
            </a:fld>
            <a:endParaRPr lang="en-GB"/>
          </a:p>
        </p:txBody>
      </p:sp>
      <p:sp>
        <p:nvSpPr>
          <p:cNvPr id="5" name="Footer Placeholder 4">
            <a:extLst>
              <a:ext uri="{FF2B5EF4-FFF2-40B4-BE49-F238E27FC236}">
                <a16:creationId xmlns:a16="http://schemas.microsoft.com/office/drawing/2014/main" id="{047D53E2-97C1-5505-8684-8A46D783B4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74D46B-0379-255F-5CFF-75AAA0753ECB}"/>
              </a:ext>
            </a:extLst>
          </p:cNvPr>
          <p:cNvSpPr>
            <a:spLocks noGrp="1"/>
          </p:cNvSpPr>
          <p:nvPr>
            <p:ph type="sldNum" sz="quarter" idx="12"/>
          </p:nvPr>
        </p:nvSpPr>
        <p:spPr/>
        <p:txBody>
          <a:bodyPr/>
          <a:lstStyle/>
          <a:p>
            <a:fld id="{8E24600D-D363-4184-B8D2-9FD386FBE68D}" type="slidenum">
              <a:rPr lang="en-GB" smtClean="0"/>
              <a:t>‹#›</a:t>
            </a:fld>
            <a:endParaRPr lang="en-GB"/>
          </a:p>
        </p:txBody>
      </p:sp>
    </p:spTree>
    <p:extLst>
      <p:ext uri="{BB962C8B-B14F-4D97-AF65-F5344CB8AC3E}">
        <p14:creationId xmlns:p14="http://schemas.microsoft.com/office/powerpoint/2010/main" val="3030674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D663B-C7AC-54D2-BB58-27B506275E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2A48997-D95C-8804-FFD5-166BCCF5B3C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C24FF8-1001-7C35-4FDA-798AFB3AD9DC}"/>
              </a:ext>
            </a:extLst>
          </p:cNvPr>
          <p:cNvSpPr>
            <a:spLocks noGrp="1"/>
          </p:cNvSpPr>
          <p:nvPr>
            <p:ph type="dt" sz="half" idx="10"/>
          </p:nvPr>
        </p:nvSpPr>
        <p:spPr/>
        <p:txBody>
          <a:bodyPr/>
          <a:lstStyle/>
          <a:p>
            <a:fld id="{170BF14D-6DFC-4207-8A1B-E2204F393C61}" type="datetimeFigureOut">
              <a:rPr lang="en-GB" smtClean="0"/>
              <a:t>23/07/2024</a:t>
            </a:fld>
            <a:endParaRPr lang="en-GB"/>
          </a:p>
        </p:txBody>
      </p:sp>
      <p:sp>
        <p:nvSpPr>
          <p:cNvPr id="5" name="Footer Placeholder 4">
            <a:extLst>
              <a:ext uri="{FF2B5EF4-FFF2-40B4-BE49-F238E27FC236}">
                <a16:creationId xmlns:a16="http://schemas.microsoft.com/office/drawing/2014/main" id="{4EFD2F67-41C9-AB66-F15D-654F6F8EEB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C86F5C-CA49-18F4-2962-2B6B45D18AF6}"/>
              </a:ext>
            </a:extLst>
          </p:cNvPr>
          <p:cNvSpPr>
            <a:spLocks noGrp="1"/>
          </p:cNvSpPr>
          <p:nvPr>
            <p:ph type="sldNum" sz="quarter" idx="12"/>
          </p:nvPr>
        </p:nvSpPr>
        <p:spPr/>
        <p:txBody>
          <a:bodyPr/>
          <a:lstStyle/>
          <a:p>
            <a:fld id="{8E24600D-D363-4184-B8D2-9FD386FBE68D}" type="slidenum">
              <a:rPr lang="en-GB" smtClean="0"/>
              <a:t>‹#›</a:t>
            </a:fld>
            <a:endParaRPr lang="en-GB"/>
          </a:p>
        </p:txBody>
      </p:sp>
    </p:spTree>
    <p:extLst>
      <p:ext uri="{BB962C8B-B14F-4D97-AF65-F5344CB8AC3E}">
        <p14:creationId xmlns:p14="http://schemas.microsoft.com/office/powerpoint/2010/main" val="140914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8536-B65B-87F7-6020-1DEB6D37CF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9C536F-9D2C-3164-731D-27797CD001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8A8E5A-9F76-5AA7-BD69-C91529E157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968795-A980-2297-EB2C-C2B9CB7F1455}"/>
              </a:ext>
            </a:extLst>
          </p:cNvPr>
          <p:cNvSpPr>
            <a:spLocks noGrp="1"/>
          </p:cNvSpPr>
          <p:nvPr>
            <p:ph type="dt" sz="half" idx="10"/>
          </p:nvPr>
        </p:nvSpPr>
        <p:spPr/>
        <p:txBody>
          <a:bodyPr/>
          <a:lstStyle/>
          <a:p>
            <a:fld id="{170BF14D-6DFC-4207-8A1B-E2204F393C61}" type="datetimeFigureOut">
              <a:rPr lang="en-GB" smtClean="0"/>
              <a:t>23/07/2024</a:t>
            </a:fld>
            <a:endParaRPr lang="en-GB"/>
          </a:p>
        </p:txBody>
      </p:sp>
      <p:sp>
        <p:nvSpPr>
          <p:cNvPr id="6" name="Footer Placeholder 5">
            <a:extLst>
              <a:ext uri="{FF2B5EF4-FFF2-40B4-BE49-F238E27FC236}">
                <a16:creationId xmlns:a16="http://schemas.microsoft.com/office/drawing/2014/main" id="{A43CEE47-DBEB-3917-00F7-BE4B6211AF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A8BE81-CFE0-57C2-A1C4-080368B2ACA4}"/>
              </a:ext>
            </a:extLst>
          </p:cNvPr>
          <p:cNvSpPr>
            <a:spLocks noGrp="1"/>
          </p:cNvSpPr>
          <p:nvPr>
            <p:ph type="sldNum" sz="quarter" idx="12"/>
          </p:nvPr>
        </p:nvSpPr>
        <p:spPr/>
        <p:txBody>
          <a:bodyPr/>
          <a:lstStyle/>
          <a:p>
            <a:fld id="{8E24600D-D363-4184-B8D2-9FD386FBE68D}" type="slidenum">
              <a:rPr lang="en-GB" smtClean="0"/>
              <a:t>‹#›</a:t>
            </a:fld>
            <a:endParaRPr lang="en-GB"/>
          </a:p>
        </p:txBody>
      </p:sp>
    </p:spTree>
    <p:extLst>
      <p:ext uri="{BB962C8B-B14F-4D97-AF65-F5344CB8AC3E}">
        <p14:creationId xmlns:p14="http://schemas.microsoft.com/office/powerpoint/2010/main" val="189353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B9BFC-0D63-B92C-CBE4-B45EFD42B8F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83D14F-6FFC-0D0E-511E-47AB804D4C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E8DB9E-6A89-DF23-0318-8B130D5897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65289DC-83FF-26E0-64DF-7B5F034AC3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990A0F-7232-3B8D-D210-D9961AC3A4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D08117-80FB-0F78-51A8-738E07FB5F32}"/>
              </a:ext>
            </a:extLst>
          </p:cNvPr>
          <p:cNvSpPr>
            <a:spLocks noGrp="1"/>
          </p:cNvSpPr>
          <p:nvPr>
            <p:ph type="dt" sz="half" idx="10"/>
          </p:nvPr>
        </p:nvSpPr>
        <p:spPr/>
        <p:txBody>
          <a:bodyPr/>
          <a:lstStyle/>
          <a:p>
            <a:fld id="{170BF14D-6DFC-4207-8A1B-E2204F393C61}" type="datetimeFigureOut">
              <a:rPr lang="en-GB" smtClean="0"/>
              <a:t>23/07/2024</a:t>
            </a:fld>
            <a:endParaRPr lang="en-GB"/>
          </a:p>
        </p:txBody>
      </p:sp>
      <p:sp>
        <p:nvSpPr>
          <p:cNvPr id="8" name="Footer Placeholder 7">
            <a:extLst>
              <a:ext uri="{FF2B5EF4-FFF2-40B4-BE49-F238E27FC236}">
                <a16:creationId xmlns:a16="http://schemas.microsoft.com/office/drawing/2014/main" id="{5BFEB757-0C38-BD97-7610-71013D92D5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EC4A87-BAEB-B210-649C-D65084BD5304}"/>
              </a:ext>
            </a:extLst>
          </p:cNvPr>
          <p:cNvSpPr>
            <a:spLocks noGrp="1"/>
          </p:cNvSpPr>
          <p:nvPr>
            <p:ph type="sldNum" sz="quarter" idx="12"/>
          </p:nvPr>
        </p:nvSpPr>
        <p:spPr/>
        <p:txBody>
          <a:bodyPr/>
          <a:lstStyle/>
          <a:p>
            <a:fld id="{8E24600D-D363-4184-B8D2-9FD386FBE68D}" type="slidenum">
              <a:rPr lang="en-GB" smtClean="0"/>
              <a:t>‹#›</a:t>
            </a:fld>
            <a:endParaRPr lang="en-GB"/>
          </a:p>
        </p:txBody>
      </p:sp>
    </p:spTree>
    <p:extLst>
      <p:ext uri="{BB962C8B-B14F-4D97-AF65-F5344CB8AC3E}">
        <p14:creationId xmlns:p14="http://schemas.microsoft.com/office/powerpoint/2010/main" val="4247811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923EE-BA12-E295-270A-7C69DC4693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B6CCDB-7A52-0252-DDCD-23B57820AF7A}"/>
              </a:ext>
            </a:extLst>
          </p:cNvPr>
          <p:cNvSpPr>
            <a:spLocks noGrp="1"/>
          </p:cNvSpPr>
          <p:nvPr>
            <p:ph type="dt" sz="half" idx="10"/>
          </p:nvPr>
        </p:nvSpPr>
        <p:spPr/>
        <p:txBody>
          <a:bodyPr/>
          <a:lstStyle/>
          <a:p>
            <a:fld id="{170BF14D-6DFC-4207-8A1B-E2204F393C61}" type="datetimeFigureOut">
              <a:rPr lang="en-GB" smtClean="0"/>
              <a:t>23/07/2024</a:t>
            </a:fld>
            <a:endParaRPr lang="en-GB"/>
          </a:p>
        </p:txBody>
      </p:sp>
      <p:sp>
        <p:nvSpPr>
          <p:cNvPr id="4" name="Footer Placeholder 3">
            <a:extLst>
              <a:ext uri="{FF2B5EF4-FFF2-40B4-BE49-F238E27FC236}">
                <a16:creationId xmlns:a16="http://schemas.microsoft.com/office/drawing/2014/main" id="{61E5CE67-0847-EE19-49F0-BF5E0F1E60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30187A-2D8F-9CDF-B60F-2BD6FDC70924}"/>
              </a:ext>
            </a:extLst>
          </p:cNvPr>
          <p:cNvSpPr>
            <a:spLocks noGrp="1"/>
          </p:cNvSpPr>
          <p:nvPr>
            <p:ph type="sldNum" sz="quarter" idx="12"/>
          </p:nvPr>
        </p:nvSpPr>
        <p:spPr/>
        <p:txBody>
          <a:bodyPr/>
          <a:lstStyle/>
          <a:p>
            <a:fld id="{8E24600D-D363-4184-B8D2-9FD386FBE68D}" type="slidenum">
              <a:rPr lang="en-GB" smtClean="0"/>
              <a:t>‹#›</a:t>
            </a:fld>
            <a:endParaRPr lang="en-GB"/>
          </a:p>
        </p:txBody>
      </p:sp>
    </p:spTree>
    <p:extLst>
      <p:ext uri="{BB962C8B-B14F-4D97-AF65-F5344CB8AC3E}">
        <p14:creationId xmlns:p14="http://schemas.microsoft.com/office/powerpoint/2010/main" val="1797230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E37452-D235-9D35-559F-CD4AEA2AF56F}"/>
              </a:ext>
            </a:extLst>
          </p:cNvPr>
          <p:cNvSpPr>
            <a:spLocks noGrp="1"/>
          </p:cNvSpPr>
          <p:nvPr>
            <p:ph type="dt" sz="half" idx="10"/>
          </p:nvPr>
        </p:nvSpPr>
        <p:spPr/>
        <p:txBody>
          <a:bodyPr/>
          <a:lstStyle/>
          <a:p>
            <a:fld id="{170BF14D-6DFC-4207-8A1B-E2204F393C61}" type="datetimeFigureOut">
              <a:rPr lang="en-GB" smtClean="0"/>
              <a:t>23/07/2024</a:t>
            </a:fld>
            <a:endParaRPr lang="en-GB"/>
          </a:p>
        </p:txBody>
      </p:sp>
      <p:sp>
        <p:nvSpPr>
          <p:cNvPr id="3" name="Footer Placeholder 2">
            <a:extLst>
              <a:ext uri="{FF2B5EF4-FFF2-40B4-BE49-F238E27FC236}">
                <a16:creationId xmlns:a16="http://schemas.microsoft.com/office/drawing/2014/main" id="{2CD7D0EF-0D00-D909-A6D5-00D8E83E19F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45A7939-51D2-D78C-48EC-8CA2A3B9E9BE}"/>
              </a:ext>
            </a:extLst>
          </p:cNvPr>
          <p:cNvSpPr>
            <a:spLocks noGrp="1"/>
          </p:cNvSpPr>
          <p:nvPr>
            <p:ph type="sldNum" sz="quarter" idx="12"/>
          </p:nvPr>
        </p:nvSpPr>
        <p:spPr/>
        <p:txBody>
          <a:bodyPr/>
          <a:lstStyle/>
          <a:p>
            <a:fld id="{8E24600D-D363-4184-B8D2-9FD386FBE68D}" type="slidenum">
              <a:rPr lang="en-GB" smtClean="0"/>
              <a:t>‹#›</a:t>
            </a:fld>
            <a:endParaRPr lang="en-GB"/>
          </a:p>
        </p:txBody>
      </p:sp>
    </p:spTree>
    <p:extLst>
      <p:ext uri="{BB962C8B-B14F-4D97-AF65-F5344CB8AC3E}">
        <p14:creationId xmlns:p14="http://schemas.microsoft.com/office/powerpoint/2010/main" val="215745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54843-DD30-4A63-9133-8D1A514342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1847C89-862C-C90C-F3DC-0114E7AD36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DF9DBEF-C65B-39D5-BA9E-84734B7CB4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6C552-7992-FAD5-9210-5CB48A6DDF05}"/>
              </a:ext>
            </a:extLst>
          </p:cNvPr>
          <p:cNvSpPr>
            <a:spLocks noGrp="1"/>
          </p:cNvSpPr>
          <p:nvPr>
            <p:ph type="dt" sz="half" idx="10"/>
          </p:nvPr>
        </p:nvSpPr>
        <p:spPr/>
        <p:txBody>
          <a:bodyPr/>
          <a:lstStyle/>
          <a:p>
            <a:fld id="{170BF14D-6DFC-4207-8A1B-E2204F393C61}" type="datetimeFigureOut">
              <a:rPr lang="en-GB" smtClean="0"/>
              <a:t>23/07/2024</a:t>
            </a:fld>
            <a:endParaRPr lang="en-GB"/>
          </a:p>
        </p:txBody>
      </p:sp>
      <p:sp>
        <p:nvSpPr>
          <p:cNvPr id="6" name="Footer Placeholder 5">
            <a:extLst>
              <a:ext uri="{FF2B5EF4-FFF2-40B4-BE49-F238E27FC236}">
                <a16:creationId xmlns:a16="http://schemas.microsoft.com/office/drawing/2014/main" id="{DC9DC64D-D0A1-27DC-1A8B-DE0506C711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CC378F-9D22-1D63-6EFE-56EE9CCB3D9B}"/>
              </a:ext>
            </a:extLst>
          </p:cNvPr>
          <p:cNvSpPr>
            <a:spLocks noGrp="1"/>
          </p:cNvSpPr>
          <p:nvPr>
            <p:ph type="sldNum" sz="quarter" idx="12"/>
          </p:nvPr>
        </p:nvSpPr>
        <p:spPr/>
        <p:txBody>
          <a:bodyPr/>
          <a:lstStyle/>
          <a:p>
            <a:fld id="{8E24600D-D363-4184-B8D2-9FD386FBE68D}" type="slidenum">
              <a:rPr lang="en-GB" smtClean="0"/>
              <a:t>‹#›</a:t>
            </a:fld>
            <a:endParaRPr lang="en-GB"/>
          </a:p>
        </p:txBody>
      </p:sp>
    </p:spTree>
    <p:extLst>
      <p:ext uri="{BB962C8B-B14F-4D97-AF65-F5344CB8AC3E}">
        <p14:creationId xmlns:p14="http://schemas.microsoft.com/office/powerpoint/2010/main" val="2679593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17D17-9456-1F9D-0584-56627925C9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8FB83C-4EB8-7920-713D-80C64951C4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4DF9CF-1782-BF95-5A37-AB9A0B5399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938D7A-EE4D-ADA1-ACBC-9ECD4121698D}"/>
              </a:ext>
            </a:extLst>
          </p:cNvPr>
          <p:cNvSpPr>
            <a:spLocks noGrp="1"/>
          </p:cNvSpPr>
          <p:nvPr>
            <p:ph type="dt" sz="half" idx="10"/>
          </p:nvPr>
        </p:nvSpPr>
        <p:spPr/>
        <p:txBody>
          <a:bodyPr/>
          <a:lstStyle/>
          <a:p>
            <a:fld id="{170BF14D-6DFC-4207-8A1B-E2204F393C61}" type="datetimeFigureOut">
              <a:rPr lang="en-GB" smtClean="0"/>
              <a:t>23/07/2024</a:t>
            </a:fld>
            <a:endParaRPr lang="en-GB"/>
          </a:p>
        </p:txBody>
      </p:sp>
      <p:sp>
        <p:nvSpPr>
          <p:cNvPr id="6" name="Footer Placeholder 5">
            <a:extLst>
              <a:ext uri="{FF2B5EF4-FFF2-40B4-BE49-F238E27FC236}">
                <a16:creationId xmlns:a16="http://schemas.microsoft.com/office/drawing/2014/main" id="{79D4F253-BB24-EB72-0B3B-B5512100BD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8C24BB-6697-500F-4A73-52F13012A598}"/>
              </a:ext>
            </a:extLst>
          </p:cNvPr>
          <p:cNvSpPr>
            <a:spLocks noGrp="1"/>
          </p:cNvSpPr>
          <p:nvPr>
            <p:ph type="sldNum" sz="quarter" idx="12"/>
          </p:nvPr>
        </p:nvSpPr>
        <p:spPr/>
        <p:txBody>
          <a:bodyPr/>
          <a:lstStyle/>
          <a:p>
            <a:fld id="{8E24600D-D363-4184-B8D2-9FD386FBE68D}" type="slidenum">
              <a:rPr lang="en-GB" smtClean="0"/>
              <a:t>‹#›</a:t>
            </a:fld>
            <a:endParaRPr lang="en-GB"/>
          </a:p>
        </p:txBody>
      </p:sp>
    </p:spTree>
    <p:extLst>
      <p:ext uri="{BB962C8B-B14F-4D97-AF65-F5344CB8AC3E}">
        <p14:creationId xmlns:p14="http://schemas.microsoft.com/office/powerpoint/2010/main" val="2000644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A7A256-4BF6-A529-B1D6-345E926235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5FEB21-6EA3-4112-6EA3-844E0C8656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F139C1-1DA8-47E3-D6D2-11D9607764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0BF14D-6DFC-4207-8A1B-E2204F393C61}" type="datetimeFigureOut">
              <a:rPr lang="en-GB" smtClean="0"/>
              <a:t>23/07/2024</a:t>
            </a:fld>
            <a:endParaRPr lang="en-GB"/>
          </a:p>
        </p:txBody>
      </p:sp>
      <p:sp>
        <p:nvSpPr>
          <p:cNvPr id="5" name="Footer Placeholder 4">
            <a:extLst>
              <a:ext uri="{FF2B5EF4-FFF2-40B4-BE49-F238E27FC236}">
                <a16:creationId xmlns:a16="http://schemas.microsoft.com/office/drawing/2014/main" id="{1771DAC2-5456-02B5-7408-481701F625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8B18939-EC38-8605-14EF-B0E81CF190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24600D-D363-4184-B8D2-9FD386FBE68D}" type="slidenum">
              <a:rPr lang="en-GB" smtClean="0"/>
              <a:t>‹#›</a:t>
            </a:fld>
            <a:endParaRPr lang="en-GB"/>
          </a:p>
        </p:txBody>
      </p:sp>
    </p:spTree>
    <p:extLst>
      <p:ext uri="{BB962C8B-B14F-4D97-AF65-F5344CB8AC3E}">
        <p14:creationId xmlns:p14="http://schemas.microsoft.com/office/powerpoint/2010/main" val="3582657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video" Target="https://www.youtube.com/embed/cVN07fOrI_M?feature=oembed" TargetMode="External"/><Relationship Id="rId5" Type="http://schemas.openxmlformats.org/officeDocument/2006/relationships/image" Target="../media/image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progressive-charlestown.com/2013_12_01_archive.html"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8.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slide" Target="slide10.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slide" Target="slide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ight Triangle 2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3F8ED6-67ED-90F6-8617-F3604DEED18A}"/>
              </a:ext>
            </a:extLst>
          </p:cNvPr>
          <p:cNvSpPr>
            <a:spLocks noGrp="1"/>
          </p:cNvSpPr>
          <p:nvPr>
            <p:ph type="ctrTitle"/>
          </p:nvPr>
        </p:nvSpPr>
        <p:spPr>
          <a:xfrm>
            <a:off x="8029293" y="806364"/>
            <a:ext cx="3354636" cy="2847413"/>
          </a:xfrm>
        </p:spPr>
        <p:txBody>
          <a:bodyPr anchor="b">
            <a:normAutofit/>
          </a:bodyPr>
          <a:lstStyle/>
          <a:p>
            <a:pPr algn="l"/>
            <a:r>
              <a:rPr lang="en-GB" sz="4700"/>
              <a:t>The Complexity of Cuckooing</a:t>
            </a:r>
          </a:p>
        </p:txBody>
      </p:sp>
      <p:sp>
        <p:nvSpPr>
          <p:cNvPr id="3" name="Subtitle 2">
            <a:extLst>
              <a:ext uri="{FF2B5EF4-FFF2-40B4-BE49-F238E27FC236}">
                <a16:creationId xmlns:a16="http://schemas.microsoft.com/office/drawing/2014/main" id="{746825C6-899F-44D1-931F-70BAC52CB2B0}"/>
              </a:ext>
            </a:extLst>
          </p:cNvPr>
          <p:cNvSpPr>
            <a:spLocks noGrp="1"/>
          </p:cNvSpPr>
          <p:nvPr>
            <p:ph type="subTitle" idx="1"/>
          </p:nvPr>
        </p:nvSpPr>
        <p:spPr>
          <a:xfrm>
            <a:off x="8029293" y="3703250"/>
            <a:ext cx="2435507" cy="1122750"/>
          </a:xfrm>
        </p:spPr>
        <p:txBody>
          <a:bodyPr anchor="t">
            <a:normAutofit fontScale="85000" lnSpcReduction="10000"/>
          </a:bodyPr>
          <a:lstStyle/>
          <a:p>
            <a:pPr algn="l"/>
            <a:r>
              <a:rPr lang="en-GB" sz="2000" dirty="0"/>
              <a:t>Dr Craig Barlow</a:t>
            </a:r>
          </a:p>
          <a:p>
            <a:pPr algn="l"/>
            <a:r>
              <a:rPr lang="en-GB" sz="2000" dirty="0"/>
              <a:t>Criminologist and Independent Forensic Social Worker</a:t>
            </a:r>
          </a:p>
        </p:txBody>
      </p:sp>
      <p:pic>
        <p:nvPicPr>
          <p:cNvPr id="6" name="Picture 5" descr="A close-up of a logo&#10;&#10;Description automatically generated">
            <a:extLst>
              <a:ext uri="{FF2B5EF4-FFF2-40B4-BE49-F238E27FC236}">
                <a16:creationId xmlns:a16="http://schemas.microsoft.com/office/drawing/2014/main" id="{98C9E116-BFDE-CBE0-C6E3-EBC774FBC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558" y="1332514"/>
            <a:ext cx="5604636" cy="4175453"/>
          </a:xfrm>
          <a:prstGeom prst="rect">
            <a:avLst/>
          </a:prstGeom>
        </p:spPr>
      </p:pic>
    </p:spTree>
    <p:extLst>
      <p:ext uri="{BB962C8B-B14F-4D97-AF65-F5344CB8AC3E}">
        <p14:creationId xmlns:p14="http://schemas.microsoft.com/office/powerpoint/2010/main" val="1731170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7" name="Freeform: Shape 308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89" name="Rectangle 308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41DC15C-C80A-FD7B-ADC7-B494F4010C72}"/>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a:solidFill>
                  <a:srgbClr val="FFFFFF"/>
                </a:solidFill>
                <a:latin typeface="+mj-lt"/>
                <a:ea typeface="+mj-ea"/>
                <a:cs typeface="+mj-cs"/>
              </a:rPr>
              <a:t>Examples: 3</a:t>
            </a:r>
            <a:r>
              <a:rPr lang="en-US" sz="4000" kern="1200" baseline="30000">
                <a:solidFill>
                  <a:srgbClr val="FFFFFF"/>
                </a:solidFill>
                <a:latin typeface="+mj-lt"/>
                <a:ea typeface="+mj-ea"/>
                <a:cs typeface="+mj-cs"/>
              </a:rPr>
              <a:t>rd</a:t>
            </a:r>
            <a:r>
              <a:rPr lang="en-US" sz="4000" kern="1200">
                <a:solidFill>
                  <a:srgbClr val="FFFFFF"/>
                </a:solidFill>
                <a:latin typeface="+mj-lt"/>
                <a:ea typeface="+mj-ea"/>
                <a:cs typeface="+mj-cs"/>
              </a:rPr>
              <a:t> Degree of Organisation</a:t>
            </a:r>
          </a:p>
        </p:txBody>
      </p:sp>
      <p:pic>
        <p:nvPicPr>
          <p:cNvPr id="3074" name="Picture 2" descr="Seema Rao- Reed ">
            <a:extLst>
              <a:ext uri="{FF2B5EF4-FFF2-40B4-BE49-F238E27FC236}">
                <a16:creationId xmlns:a16="http://schemas.microsoft.com/office/drawing/2014/main" id="{B883DFED-F0D7-ABAD-9088-4F931263D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367" y="441707"/>
            <a:ext cx="2998379" cy="16865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3C69857-7AC3-4725-E538-CDCACD4BDC10}"/>
              </a:ext>
            </a:extLst>
          </p:cNvPr>
          <p:cNvSpPr txBox="1"/>
          <p:nvPr/>
        </p:nvSpPr>
        <p:spPr>
          <a:xfrm>
            <a:off x="4288220" y="2129131"/>
            <a:ext cx="2872433" cy="3477875"/>
          </a:xfrm>
          <a:prstGeom prst="rect">
            <a:avLst/>
          </a:prstGeom>
          <a:noFill/>
        </p:spPr>
        <p:txBody>
          <a:bodyPr wrap="square" rtlCol="0">
            <a:spAutoFit/>
          </a:bodyPr>
          <a:lstStyle/>
          <a:p>
            <a:pPr defTabSz="530352" fontAlgn="base">
              <a:spcAft>
                <a:spcPts val="600"/>
              </a:spcAft>
            </a:pPr>
            <a:r>
              <a:rPr lang="en-GB" sz="1400" kern="1200" dirty="0">
                <a:solidFill>
                  <a:srgbClr val="141414"/>
                </a:solidFill>
                <a:latin typeface="ReithSans"/>
                <a:ea typeface="+mn-ea"/>
                <a:cs typeface="+mn-cs"/>
              </a:rPr>
              <a:t>Seema Rao-Reed also fell victim to criminals posing as legitimate tenants.</a:t>
            </a:r>
          </a:p>
          <a:p>
            <a:pPr defTabSz="530352" fontAlgn="base">
              <a:spcAft>
                <a:spcPts val="600"/>
              </a:spcAft>
            </a:pPr>
            <a:r>
              <a:rPr lang="en-GB" sz="1400" kern="1200" dirty="0">
                <a:solidFill>
                  <a:srgbClr val="141414"/>
                </a:solidFill>
                <a:latin typeface="ReithSans"/>
                <a:ea typeface="+mn-ea"/>
                <a:cs typeface="+mn-cs"/>
              </a:rPr>
              <a:t>She had travelled to Dubai and decided to rent out her flat during her absence.</a:t>
            </a:r>
          </a:p>
          <a:p>
            <a:pPr defTabSz="530352" fontAlgn="base">
              <a:spcAft>
                <a:spcPts val="600"/>
              </a:spcAft>
            </a:pPr>
            <a:r>
              <a:rPr lang="en-GB" sz="1400" kern="1200" dirty="0">
                <a:solidFill>
                  <a:srgbClr val="141414"/>
                </a:solidFill>
                <a:latin typeface="ReithSans"/>
                <a:ea typeface="+mn-ea"/>
                <a:cs typeface="+mn-cs"/>
              </a:rPr>
              <a:t>Ms Rao-Reed was approached by what appeared to be a reputable letting agent, who promised to find reliable tenants.</a:t>
            </a:r>
          </a:p>
          <a:p>
            <a:pPr defTabSz="530352" fontAlgn="base">
              <a:spcAft>
                <a:spcPts val="600"/>
              </a:spcAft>
            </a:pPr>
            <a:r>
              <a:rPr lang="en-GB" sz="1400" kern="1200" dirty="0">
                <a:solidFill>
                  <a:srgbClr val="141414"/>
                </a:solidFill>
                <a:latin typeface="ReithSans"/>
                <a:ea typeface="+mn-ea"/>
                <a:cs typeface="+mn-cs"/>
              </a:rPr>
              <a:t>However, it turned out the agent was part of an elaborate scam targeting absent landlords.</a:t>
            </a:r>
          </a:p>
          <a:p>
            <a:pPr>
              <a:spcAft>
                <a:spcPts val="600"/>
              </a:spcAft>
            </a:pPr>
            <a:endParaRPr lang="en-GB" dirty="0"/>
          </a:p>
        </p:txBody>
      </p:sp>
      <p:pic>
        <p:nvPicPr>
          <p:cNvPr id="7" name="Online Media 6" title="Cuckooing">
            <a:hlinkClick r:id="" action="ppaction://media"/>
            <a:extLst>
              <a:ext uri="{FF2B5EF4-FFF2-40B4-BE49-F238E27FC236}">
                <a16:creationId xmlns:a16="http://schemas.microsoft.com/office/drawing/2014/main" id="{8E975AB6-C2F7-F69E-89E3-0B05AD7AF6C9}"/>
              </a:ext>
            </a:extLst>
          </p:cNvPr>
          <p:cNvPicPr>
            <a:picLocks noRot="1" noChangeAspect="1"/>
          </p:cNvPicPr>
          <p:nvPr>
            <a:videoFile r:link="rId1"/>
          </p:nvPr>
        </p:nvPicPr>
        <p:blipFill>
          <a:blip r:embed="rId4"/>
          <a:stretch>
            <a:fillRect/>
          </a:stretch>
        </p:blipFill>
        <p:spPr>
          <a:xfrm>
            <a:off x="7944022" y="2436702"/>
            <a:ext cx="4000233" cy="3000176"/>
          </a:xfrm>
          <a:prstGeom prst="rect">
            <a:avLst/>
          </a:prstGeom>
        </p:spPr>
      </p:pic>
      <p:sp>
        <p:nvSpPr>
          <p:cNvPr id="8" name="TextBox 7">
            <a:extLst>
              <a:ext uri="{FF2B5EF4-FFF2-40B4-BE49-F238E27FC236}">
                <a16:creationId xmlns:a16="http://schemas.microsoft.com/office/drawing/2014/main" id="{0B4E2D80-C521-D986-1794-9620AAEA5B8E}"/>
              </a:ext>
            </a:extLst>
          </p:cNvPr>
          <p:cNvSpPr txBox="1"/>
          <p:nvPr/>
        </p:nvSpPr>
        <p:spPr>
          <a:xfrm>
            <a:off x="7906416" y="5607005"/>
            <a:ext cx="4037839" cy="923330"/>
          </a:xfrm>
          <a:prstGeom prst="rect">
            <a:avLst/>
          </a:prstGeom>
          <a:noFill/>
        </p:spPr>
        <p:txBody>
          <a:bodyPr wrap="square" rtlCol="0">
            <a:spAutoFit/>
          </a:bodyPr>
          <a:lstStyle/>
          <a:p>
            <a:pPr defTabSz="530352">
              <a:spcAft>
                <a:spcPts val="600"/>
              </a:spcAft>
            </a:pPr>
            <a:r>
              <a:rPr lang="en-GB" kern="1200" dirty="0">
                <a:solidFill>
                  <a:srgbClr val="141414"/>
                </a:solidFill>
                <a:highlight>
                  <a:srgbClr val="FFFFFF"/>
                </a:highlight>
                <a:latin typeface="ReithSans"/>
                <a:ea typeface="+mn-ea"/>
                <a:cs typeface="+mn-cs"/>
              </a:rPr>
              <a:t>Max, a former addict, was targeted by a group of dealers when his home in Wiltshire was taken over for two days.</a:t>
            </a:r>
            <a:endParaRPr lang="en-GB" dirty="0"/>
          </a:p>
        </p:txBody>
      </p:sp>
      <p:pic>
        <p:nvPicPr>
          <p:cNvPr id="9" name="Picture 8" descr="A close up of a logo&#10;&#10;Description automatically generated">
            <a:extLst>
              <a:ext uri="{FF2B5EF4-FFF2-40B4-BE49-F238E27FC236}">
                <a16:creationId xmlns:a16="http://schemas.microsoft.com/office/drawing/2014/main" id="{89972B61-7DE1-CA76-9D7F-DC2DD1254B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7183" y="441707"/>
            <a:ext cx="1439516" cy="1043650"/>
          </a:xfrm>
          <a:prstGeom prst="rect">
            <a:avLst/>
          </a:prstGeom>
        </p:spPr>
      </p:pic>
    </p:spTree>
    <p:extLst>
      <p:ext uri="{BB962C8B-B14F-4D97-AF65-F5344CB8AC3E}">
        <p14:creationId xmlns:p14="http://schemas.microsoft.com/office/powerpoint/2010/main" val="255151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810414C-78FC-22B9-E529-F4ADBC7CC496}"/>
              </a:ext>
            </a:extLst>
          </p:cNvPr>
          <p:cNvSpPr>
            <a:spLocks noGrp="1"/>
          </p:cNvSpPr>
          <p:nvPr>
            <p:ph type="ctrTitle"/>
          </p:nvPr>
        </p:nvSpPr>
        <p:spPr>
          <a:xfrm>
            <a:off x="6790414" y="640080"/>
            <a:ext cx="4758458" cy="3566160"/>
          </a:xfrm>
        </p:spPr>
        <p:txBody>
          <a:bodyPr anchor="b">
            <a:normAutofit/>
          </a:bodyPr>
          <a:lstStyle/>
          <a:p>
            <a:pPr algn="l"/>
            <a:r>
              <a:rPr lang="en-GB" sz="6600"/>
              <a:t>Thank You</a:t>
            </a:r>
          </a:p>
        </p:txBody>
      </p:sp>
      <p:sp>
        <p:nvSpPr>
          <p:cNvPr id="4" name="Subtitle 3">
            <a:extLst>
              <a:ext uri="{FF2B5EF4-FFF2-40B4-BE49-F238E27FC236}">
                <a16:creationId xmlns:a16="http://schemas.microsoft.com/office/drawing/2014/main" id="{AC396153-2D19-789B-70C1-36B570CDE2D4}"/>
              </a:ext>
            </a:extLst>
          </p:cNvPr>
          <p:cNvSpPr>
            <a:spLocks noGrp="1"/>
          </p:cNvSpPr>
          <p:nvPr>
            <p:ph type="subTitle" idx="1"/>
          </p:nvPr>
        </p:nvSpPr>
        <p:spPr>
          <a:xfrm>
            <a:off x="6790412" y="4636008"/>
            <a:ext cx="4758459" cy="1572768"/>
          </a:xfrm>
        </p:spPr>
        <p:txBody>
          <a:bodyPr>
            <a:normAutofit/>
          </a:bodyPr>
          <a:lstStyle/>
          <a:p>
            <a:pPr algn="l"/>
            <a:r>
              <a:rPr lang="en-GB" dirty="0"/>
              <a:t>info@craigbarlow.co.uk</a:t>
            </a:r>
            <a:endParaRPr lang="en-GB"/>
          </a:p>
        </p:txBody>
      </p:sp>
      <p:pic>
        <p:nvPicPr>
          <p:cNvPr id="6" name="Picture 5">
            <a:extLst>
              <a:ext uri="{FF2B5EF4-FFF2-40B4-BE49-F238E27FC236}">
                <a16:creationId xmlns:a16="http://schemas.microsoft.com/office/drawing/2014/main" id="{BD557217-7E61-F516-999B-E9721BCC87A0}"/>
              </a:ext>
            </a:extLst>
          </p:cNvPr>
          <p:cNvPicPr>
            <a:picLocks noChangeAspect="1"/>
          </p:cNvPicPr>
          <p:nvPr/>
        </p:nvPicPr>
        <p:blipFill>
          <a:blip r:embed="rId2"/>
          <a:srcRect l="16358" r="18623" b="-1"/>
          <a:stretch/>
        </p:blipFill>
        <p:spPr>
          <a:xfrm>
            <a:off x="20" y="10"/>
            <a:ext cx="6108141" cy="6857990"/>
          </a:xfrm>
          <a:custGeom>
            <a:avLst/>
            <a:gdLst/>
            <a:ahLst/>
            <a:cxnLst/>
            <a:rect l="l" t="t" r="r" b="b"/>
            <a:pathLst>
              <a:path w="6108161" h="6858000">
                <a:moveTo>
                  <a:pt x="0" y="0"/>
                </a:moveTo>
                <a:lnTo>
                  <a:pt x="2058355" y="0"/>
                </a:lnTo>
                <a:lnTo>
                  <a:pt x="3299791" y="0"/>
                </a:lnTo>
                <a:lnTo>
                  <a:pt x="6076880" y="0"/>
                </a:lnTo>
                <a:lnTo>
                  <a:pt x="6078171" y="10931"/>
                </a:lnTo>
                <a:cubicBezTo>
                  <a:pt x="6093300" y="94836"/>
                  <a:pt x="6090630" y="179884"/>
                  <a:pt x="6094698" y="264297"/>
                </a:cubicBezTo>
                <a:cubicBezTo>
                  <a:pt x="6099656" y="367652"/>
                  <a:pt x="6093427" y="471135"/>
                  <a:pt x="6091266" y="574617"/>
                </a:cubicBezTo>
                <a:cubicBezTo>
                  <a:pt x="6089359" y="662717"/>
                  <a:pt x="6080587" y="750690"/>
                  <a:pt x="6083384" y="838916"/>
                </a:cubicBezTo>
                <a:cubicBezTo>
                  <a:pt x="6083384" y="841968"/>
                  <a:pt x="6083384" y="845019"/>
                  <a:pt x="6083384" y="848070"/>
                </a:cubicBezTo>
                <a:cubicBezTo>
                  <a:pt x="6075375" y="945068"/>
                  <a:pt x="6075375" y="1042576"/>
                  <a:pt x="6083384" y="1139574"/>
                </a:cubicBezTo>
                <a:cubicBezTo>
                  <a:pt x="6085964" y="1179950"/>
                  <a:pt x="6085240" y="1220466"/>
                  <a:pt x="6081223" y="1260728"/>
                </a:cubicBezTo>
                <a:cubicBezTo>
                  <a:pt x="6077409" y="1311960"/>
                  <a:pt x="6065204" y="1364083"/>
                  <a:pt x="6073976" y="1414934"/>
                </a:cubicBezTo>
                <a:cubicBezTo>
                  <a:pt x="6079722" y="1456784"/>
                  <a:pt x="6082913" y="1498940"/>
                  <a:pt x="6083511" y="1541172"/>
                </a:cubicBezTo>
                <a:cubicBezTo>
                  <a:pt x="6087833" y="1635755"/>
                  <a:pt x="6083638" y="1730847"/>
                  <a:pt x="6082112" y="1825685"/>
                </a:cubicBezTo>
                <a:cubicBezTo>
                  <a:pt x="6080205" y="1936286"/>
                  <a:pt x="6083002" y="2046634"/>
                  <a:pt x="6074103" y="2157235"/>
                </a:cubicBezTo>
                <a:cubicBezTo>
                  <a:pt x="6069145" y="2246581"/>
                  <a:pt x="6069145" y="2336130"/>
                  <a:pt x="6074103" y="2425476"/>
                </a:cubicBezTo>
                <a:cubicBezTo>
                  <a:pt x="6076519" y="2507473"/>
                  <a:pt x="6088850" y="2588454"/>
                  <a:pt x="6086816" y="2671214"/>
                </a:cubicBezTo>
                <a:cubicBezTo>
                  <a:pt x="6084401" y="2767832"/>
                  <a:pt x="6072959" y="2863940"/>
                  <a:pt x="6076519" y="2960685"/>
                </a:cubicBezTo>
                <a:cubicBezTo>
                  <a:pt x="6078171" y="3006832"/>
                  <a:pt x="6078299" y="3052980"/>
                  <a:pt x="6079316" y="3099127"/>
                </a:cubicBezTo>
                <a:cubicBezTo>
                  <a:pt x="6080333" y="3154682"/>
                  <a:pt x="6090376" y="3210110"/>
                  <a:pt x="6084782" y="3265665"/>
                </a:cubicBezTo>
                <a:cubicBezTo>
                  <a:pt x="6075502" y="3358087"/>
                  <a:pt x="6051475" y="3448857"/>
                  <a:pt x="6066476" y="3543567"/>
                </a:cubicBezTo>
                <a:cubicBezTo>
                  <a:pt x="6074739" y="3595690"/>
                  <a:pt x="6084146" y="3647940"/>
                  <a:pt x="6088850" y="3700571"/>
                </a:cubicBezTo>
                <a:cubicBezTo>
                  <a:pt x="6093045" y="3747608"/>
                  <a:pt x="6103724" y="3795408"/>
                  <a:pt x="6095588" y="3842191"/>
                </a:cubicBezTo>
                <a:cubicBezTo>
                  <a:pt x="6088723" y="3882237"/>
                  <a:pt x="6092410" y="3922282"/>
                  <a:pt x="6087070" y="3962327"/>
                </a:cubicBezTo>
                <a:cubicBezTo>
                  <a:pt x="6080078" y="4014831"/>
                  <a:pt x="6076265" y="4068352"/>
                  <a:pt x="6071052" y="4121111"/>
                </a:cubicBezTo>
                <a:cubicBezTo>
                  <a:pt x="6066221" y="4169038"/>
                  <a:pt x="6062662" y="4216838"/>
                  <a:pt x="6075375" y="4261841"/>
                </a:cubicBezTo>
                <a:cubicBezTo>
                  <a:pt x="6106394" y="4375112"/>
                  <a:pt x="6089359" y="4487748"/>
                  <a:pt x="6077663" y="4600257"/>
                </a:cubicBezTo>
                <a:cubicBezTo>
                  <a:pt x="6071942" y="4655049"/>
                  <a:pt x="6063552" y="4712765"/>
                  <a:pt x="6076265" y="4762853"/>
                </a:cubicBezTo>
                <a:cubicBezTo>
                  <a:pt x="6099783" y="4851716"/>
                  <a:pt x="6081350" y="4936764"/>
                  <a:pt x="6071179" y="5021432"/>
                </a:cubicBezTo>
                <a:cubicBezTo>
                  <a:pt x="6061009" y="5106099"/>
                  <a:pt x="6058594" y="5189495"/>
                  <a:pt x="6076392" y="5272637"/>
                </a:cubicBezTo>
                <a:cubicBezTo>
                  <a:pt x="6088850" y="5331116"/>
                  <a:pt x="6088850" y="5390612"/>
                  <a:pt x="6090376" y="5449600"/>
                </a:cubicBezTo>
                <a:cubicBezTo>
                  <a:pt x="6091266" y="5486339"/>
                  <a:pt x="6077663" y="5523842"/>
                  <a:pt x="6068637" y="5560582"/>
                </a:cubicBezTo>
                <a:cubicBezTo>
                  <a:pt x="6052364" y="5626943"/>
                  <a:pt x="6046517" y="5694321"/>
                  <a:pt x="6068637" y="5759029"/>
                </a:cubicBezTo>
                <a:cubicBezTo>
                  <a:pt x="6099148" y="5848655"/>
                  <a:pt x="6116691" y="5938407"/>
                  <a:pt x="6103978" y="6033117"/>
                </a:cubicBezTo>
                <a:cubicBezTo>
                  <a:pt x="6096732" y="6091724"/>
                  <a:pt x="6094952" y="6151347"/>
                  <a:pt x="6084019" y="6209190"/>
                </a:cubicBezTo>
                <a:cubicBezTo>
                  <a:pt x="6065713" y="6304790"/>
                  <a:pt x="6072196" y="6399882"/>
                  <a:pt x="6086816" y="6494211"/>
                </a:cubicBezTo>
                <a:cubicBezTo>
                  <a:pt x="6096897" y="6573081"/>
                  <a:pt x="6097965" y="6652829"/>
                  <a:pt x="6089994" y="6731941"/>
                </a:cubicBezTo>
                <a:lnTo>
                  <a:pt x="6081268" y="6858000"/>
                </a:lnTo>
                <a:lnTo>
                  <a:pt x="3299791" y="6858000"/>
                </a:lnTo>
                <a:lnTo>
                  <a:pt x="2058355" y="6858000"/>
                </a:lnTo>
                <a:lnTo>
                  <a:pt x="0" y="6858000"/>
                </a:lnTo>
                <a:close/>
              </a:path>
            </a:pathLst>
          </a:custGeom>
        </p:spPr>
      </p:pic>
      <p:sp>
        <p:nvSpPr>
          <p:cNvPr id="12"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1142"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8495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68C82-9532-431B-A74B-FFAD4ACE3607}"/>
              </a:ext>
            </a:extLst>
          </p:cNvPr>
          <p:cNvSpPr>
            <a:spLocks noGrp="1"/>
          </p:cNvSpPr>
          <p:nvPr>
            <p:ph type="title"/>
          </p:nvPr>
        </p:nvSpPr>
        <p:spPr>
          <a:xfrm>
            <a:off x="521817" y="314472"/>
            <a:ext cx="10515600" cy="1325563"/>
          </a:xfrm>
        </p:spPr>
        <p:txBody>
          <a:bodyPr/>
          <a:lstStyle/>
          <a:p>
            <a:r>
              <a:rPr lang="en-US" b="1" dirty="0">
                <a:solidFill>
                  <a:schemeClr val="accent1">
                    <a:lumMod val="75000"/>
                  </a:schemeClr>
                </a:solidFill>
              </a:rPr>
              <a:t>The Need for Theory</a:t>
            </a:r>
            <a:endParaRPr lang="en-GB" b="1" dirty="0">
              <a:solidFill>
                <a:schemeClr val="accent1">
                  <a:lumMod val="75000"/>
                </a:schemeClr>
              </a:solidFill>
            </a:endParaRPr>
          </a:p>
        </p:txBody>
      </p:sp>
      <p:sp>
        <p:nvSpPr>
          <p:cNvPr id="3" name="Content Placeholder 2">
            <a:extLst>
              <a:ext uri="{FF2B5EF4-FFF2-40B4-BE49-F238E27FC236}">
                <a16:creationId xmlns:a16="http://schemas.microsoft.com/office/drawing/2014/main" id="{CEC8282E-D252-421F-855E-ACD5BD0AAD66}"/>
              </a:ext>
            </a:extLst>
          </p:cNvPr>
          <p:cNvSpPr>
            <a:spLocks noGrp="1"/>
          </p:cNvSpPr>
          <p:nvPr>
            <p:ph idx="1"/>
          </p:nvPr>
        </p:nvSpPr>
        <p:spPr>
          <a:xfrm>
            <a:off x="4288410" y="1642740"/>
            <a:ext cx="7159073" cy="4592960"/>
          </a:xfrm>
        </p:spPr>
        <p:txBody>
          <a:bodyPr/>
          <a:lstStyle/>
          <a:p>
            <a:r>
              <a:rPr lang="en-US" dirty="0"/>
              <a:t>Our problem is not that we don't know  much about exploitation of children and vulnerable adults in general, and criminal exploitation in particular... we are awash with data!</a:t>
            </a:r>
          </a:p>
          <a:p>
            <a:r>
              <a:rPr lang="en-US" dirty="0"/>
              <a:t>But we need to be able to understand it!</a:t>
            </a:r>
          </a:p>
        </p:txBody>
      </p:sp>
      <p:pic>
        <p:nvPicPr>
          <p:cNvPr id="5" name="Picture 4">
            <a:extLst>
              <a:ext uri="{FF2B5EF4-FFF2-40B4-BE49-F238E27FC236}">
                <a16:creationId xmlns:a16="http://schemas.microsoft.com/office/drawing/2014/main" id="{9B5E4ADD-E574-4151-AAAD-B797B31C912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1817" y="1640035"/>
            <a:ext cx="3571875" cy="3577929"/>
          </a:xfrm>
          <a:prstGeom prst="rect">
            <a:avLst/>
          </a:prstGeom>
        </p:spPr>
      </p:pic>
      <p:sp>
        <p:nvSpPr>
          <p:cNvPr id="7" name="Rectangle 6">
            <a:extLst>
              <a:ext uri="{FF2B5EF4-FFF2-40B4-BE49-F238E27FC236}">
                <a16:creationId xmlns:a16="http://schemas.microsoft.com/office/drawing/2014/main" id="{7E74BD0C-D422-4928-AB08-5010C5A11E00}"/>
              </a:ext>
            </a:extLst>
          </p:cNvPr>
          <p:cNvSpPr/>
          <p:nvPr/>
        </p:nvSpPr>
        <p:spPr>
          <a:xfrm>
            <a:off x="4288410" y="3792050"/>
            <a:ext cx="6646683" cy="2554545"/>
          </a:xfrm>
          <a:prstGeom prst="rect">
            <a:avLst/>
          </a:prstGeom>
          <a:noFill/>
        </p:spPr>
        <p:txBody>
          <a:bodyPr wrap="square" lIns="91440" tIns="45720" rIns="91440" bIns="45720">
            <a:spAutoFit/>
          </a:bodyPr>
          <a:lstStyle/>
          <a:p>
            <a:pPr algn="ctr"/>
            <a:endParaRPr lang="en-US" sz="4000" b="0" cap="none" spc="0" dirty="0">
              <a:ln w="0"/>
              <a:solidFill>
                <a:schemeClr val="accent1"/>
              </a:solidFill>
              <a:effectLst>
                <a:outerShdw blurRad="38100" dist="25400" dir="5400000" algn="ctr" rotWithShape="0">
                  <a:srgbClr val="6E747A">
                    <a:alpha val="43000"/>
                  </a:srgbClr>
                </a:outerShdw>
              </a:effectLst>
            </a:endParaRPr>
          </a:p>
          <a:p>
            <a:pPr algn="ctr"/>
            <a:r>
              <a:rPr lang="en-US" sz="4000" b="0" cap="none" spc="0" dirty="0">
                <a:ln w="0"/>
                <a:solidFill>
                  <a:schemeClr val="accent1"/>
                </a:solidFill>
                <a:effectLst>
                  <a:outerShdw blurRad="38100" dist="25400" dir="5400000" algn="ctr" rotWithShape="0">
                    <a:srgbClr val="6E747A">
                      <a:alpha val="43000"/>
                    </a:srgbClr>
                  </a:outerShdw>
                </a:effectLst>
              </a:rPr>
              <a:t>Theory enables us to understand and interpret that data, to make sense of it.</a:t>
            </a:r>
          </a:p>
        </p:txBody>
      </p:sp>
      <p:pic>
        <p:nvPicPr>
          <p:cNvPr id="6" name="Picture 5" descr="A close up of a logo&#10;&#10;Description automatically generated">
            <a:extLst>
              <a:ext uri="{FF2B5EF4-FFF2-40B4-BE49-F238E27FC236}">
                <a16:creationId xmlns:a16="http://schemas.microsoft.com/office/drawing/2014/main" id="{9FF2F749-32F0-4B3B-BA28-AD44D2EEC0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1151" y="88601"/>
            <a:ext cx="1828362" cy="1325563"/>
          </a:xfrm>
          <a:prstGeom prst="rect">
            <a:avLst/>
          </a:prstGeom>
        </p:spPr>
      </p:pic>
    </p:spTree>
    <p:extLst>
      <p:ext uri="{BB962C8B-B14F-4D97-AF65-F5344CB8AC3E}">
        <p14:creationId xmlns:p14="http://schemas.microsoft.com/office/powerpoint/2010/main" val="76906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5" name="Rectangle 14">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A4790F-D785-97FF-7BD0-5BD1463A4F16}"/>
              </a:ext>
            </a:extLst>
          </p:cNvPr>
          <p:cNvSpPr>
            <a:spLocks noGrp="1"/>
          </p:cNvSpPr>
          <p:nvPr>
            <p:ph type="title"/>
          </p:nvPr>
        </p:nvSpPr>
        <p:spPr>
          <a:xfrm>
            <a:off x="1153618" y="1239927"/>
            <a:ext cx="4008586" cy="4680583"/>
          </a:xfrm>
        </p:spPr>
        <p:txBody>
          <a:bodyPr anchor="ctr">
            <a:normAutofit/>
          </a:bodyPr>
          <a:lstStyle/>
          <a:p>
            <a:r>
              <a:rPr lang="en-GB" sz="5200"/>
              <a:t>“Cuckooing” as an Emergent Pattern of Exploitation</a:t>
            </a:r>
          </a:p>
        </p:txBody>
      </p:sp>
      <p:sp>
        <p:nvSpPr>
          <p:cNvPr id="3" name="Content Placeholder 2">
            <a:extLst>
              <a:ext uri="{FF2B5EF4-FFF2-40B4-BE49-F238E27FC236}">
                <a16:creationId xmlns:a16="http://schemas.microsoft.com/office/drawing/2014/main" id="{7DDFAD7C-3294-DC8E-3E1D-4ADCD1900F37}"/>
              </a:ext>
            </a:extLst>
          </p:cNvPr>
          <p:cNvSpPr>
            <a:spLocks noGrp="1"/>
          </p:cNvSpPr>
          <p:nvPr>
            <p:ph idx="1"/>
          </p:nvPr>
        </p:nvSpPr>
        <p:spPr>
          <a:xfrm>
            <a:off x="6291923" y="1239927"/>
            <a:ext cx="4971824" cy="4680583"/>
          </a:xfrm>
        </p:spPr>
        <p:txBody>
          <a:bodyPr anchor="ctr">
            <a:normAutofit/>
          </a:bodyPr>
          <a:lstStyle/>
          <a:p>
            <a:r>
              <a:rPr lang="en-GB" sz="1900"/>
              <a:t>Cuckooing is a term used to refer to a form of exploitation in which a person and their home is controlled through a parasitic relationship with a motivated perpetrator or group of perpetrators, with a view to the exploitation of the home and its occupant.</a:t>
            </a:r>
          </a:p>
          <a:p>
            <a:r>
              <a:rPr lang="en-GB" sz="1900"/>
              <a:t>The Phenomenon has only received attention relatively recently and is discussed mostly in the  in the context of criminal exploitation and county lines drugs distribution.</a:t>
            </a:r>
          </a:p>
          <a:p>
            <a:r>
              <a:rPr lang="en-GB" sz="1900"/>
              <a:t>Patterns and contexts for such exploitation are however more varied and need to be understood as patterns of adaptive behaviours, transactions and events that are context specific and emerge over time.</a:t>
            </a:r>
          </a:p>
          <a:p>
            <a:endParaRPr lang="en-GB" sz="1900"/>
          </a:p>
        </p:txBody>
      </p:sp>
    </p:spTree>
    <p:extLst>
      <p:ext uri="{BB962C8B-B14F-4D97-AF65-F5344CB8AC3E}">
        <p14:creationId xmlns:p14="http://schemas.microsoft.com/office/powerpoint/2010/main" val="398081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4C36F2-02DC-0A2A-5FF6-10F219267985}"/>
              </a:ext>
            </a:extLst>
          </p:cNvPr>
          <p:cNvSpPr>
            <a:spLocks noGrp="1"/>
          </p:cNvSpPr>
          <p:nvPr>
            <p:ph type="title"/>
          </p:nvPr>
        </p:nvSpPr>
        <p:spPr>
          <a:xfrm>
            <a:off x="761803" y="350196"/>
            <a:ext cx="4646904" cy="1624520"/>
          </a:xfrm>
        </p:spPr>
        <p:txBody>
          <a:bodyPr anchor="ctr">
            <a:normAutofit/>
          </a:bodyPr>
          <a:lstStyle/>
          <a:p>
            <a:r>
              <a:rPr lang="en-GB" sz="3700"/>
              <a:t>A Complex Adaptive Systems Model of Cuckooing</a:t>
            </a:r>
          </a:p>
        </p:txBody>
      </p:sp>
      <p:sp>
        <p:nvSpPr>
          <p:cNvPr id="3" name="Content Placeholder 2">
            <a:extLst>
              <a:ext uri="{FF2B5EF4-FFF2-40B4-BE49-F238E27FC236}">
                <a16:creationId xmlns:a16="http://schemas.microsoft.com/office/drawing/2014/main" id="{5F11D6B0-DB4D-5F16-C247-085BECD495DB}"/>
              </a:ext>
            </a:extLst>
          </p:cNvPr>
          <p:cNvSpPr>
            <a:spLocks noGrp="1"/>
          </p:cNvSpPr>
          <p:nvPr>
            <p:ph idx="1"/>
          </p:nvPr>
        </p:nvSpPr>
        <p:spPr>
          <a:xfrm>
            <a:off x="761802" y="2743200"/>
            <a:ext cx="4646905" cy="3613149"/>
          </a:xfrm>
        </p:spPr>
        <p:txBody>
          <a:bodyPr anchor="ctr">
            <a:normAutofit/>
          </a:bodyPr>
          <a:lstStyle/>
          <a:p>
            <a:r>
              <a:rPr lang="en-GB" sz="2000"/>
              <a:t>The Circles of Analysis (Barlow 2019) proposes a complexity-based theory that explains how, and more importantly </a:t>
            </a:r>
            <a:r>
              <a:rPr lang="en-GB" sz="2000" i="1"/>
              <a:t>why, </a:t>
            </a:r>
            <a:r>
              <a:rPr lang="en-GB" sz="2000"/>
              <a:t>cuckooing emerges over time and in different contexts</a:t>
            </a:r>
          </a:p>
        </p:txBody>
      </p:sp>
      <p:pic>
        <p:nvPicPr>
          <p:cNvPr id="5" name="Picture 4" descr="Pins pinned on a white surface and connecting a black thread">
            <a:extLst>
              <a:ext uri="{FF2B5EF4-FFF2-40B4-BE49-F238E27FC236}">
                <a16:creationId xmlns:a16="http://schemas.microsoft.com/office/drawing/2014/main" id="{927A2D40-2978-9A13-13D2-272AB737037A}"/>
              </a:ext>
            </a:extLst>
          </p:cNvPr>
          <p:cNvPicPr>
            <a:picLocks noChangeAspect="1"/>
          </p:cNvPicPr>
          <p:nvPr/>
        </p:nvPicPr>
        <p:blipFill>
          <a:blip r:embed="rId2"/>
          <a:srcRect l="5341" r="35258" b="-2"/>
          <a:stretch/>
        </p:blipFill>
        <p:spPr>
          <a:xfrm>
            <a:off x="6096000" y="1"/>
            <a:ext cx="6102825" cy="6858000"/>
          </a:xfrm>
          <a:prstGeom prst="rect">
            <a:avLst/>
          </a:prstGeom>
        </p:spPr>
      </p:pic>
    </p:spTree>
    <p:extLst>
      <p:ext uri="{BB962C8B-B14F-4D97-AF65-F5344CB8AC3E}">
        <p14:creationId xmlns:p14="http://schemas.microsoft.com/office/powerpoint/2010/main" val="362886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FCF4F458-C9AC-4E3F-BF42-7FEEAF6753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21982" y="2537398"/>
            <a:ext cx="5157828" cy="3431028"/>
          </a:xfrm>
        </p:spPr>
      </p:pic>
      <p:sp>
        <p:nvSpPr>
          <p:cNvPr id="2" name="Title 1">
            <a:extLst>
              <a:ext uri="{FF2B5EF4-FFF2-40B4-BE49-F238E27FC236}">
                <a16:creationId xmlns:a16="http://schemas.microsoft.com/office/drawing/2014/main" id="{F0026A75-0AA2-4CD2-B277-A4A473E30466}"/>
              </a:ext>
            </a:extLst>
          </p:cNvPr>
          <p:cNvSpPr>
            <a:spLocks noGrp="1"/>
          </p:cNvSpPr>
          <p:nvPr>
            <p:ph type="title"/>
          </p:nvPr>
        </p:nvSpPr>
        <p:spPr/>
        <p:txBody>
          <a:bodyPr/>
          <a:lstStyle/>
          <a:p>
            <a:r>
              <a:rPr lang="en-US" b="1" dirty="0">
                <a:solidFill>
                  <a:schemeClr val="accent1"/>
                </a:solidFill>
              </a:rPr>
              <a:t>A Complex System of Relationships</a:t>
            </a:r>
            <a:endParaRPr lang="en-GB" b="1" dirty="0">
              <a:solidFill>
                <a:schemeClr val="accent1"/>
              </a:solidFill>
            </a:endParaRPr>
          </a:p>
        </p:txBody>
      </p:sp>
      <p:sp>
        <p:nvSpPr>
          <p:cNvPr id="13" name="TextBox 12">
            <a:extLst>
              <a:ext uri="{FF2B5EF4-FFF2-40B4-BE49-F238E27FC236}">
                <a16:creationId xmlns:a16="http://schemas.microsoft.com/office/drawing/2014/main" id="{673D5D65-282D-4E76-9D00-1E9F242B411B}"/>
              </a:ext>
            </a:extLst>
          </p:cNvPr>
          <p:cNvSpPr txBox="1"/>
          <p:nvPr/>
        </p:nvSpPr>
        <p:spPr>
          <a:xfrm>
            <a:off x="838200" y="1377812"/>
            <a:ext cx="6557914" cy="1569660"/>
          </a:xfrm>
          <a:prstGeom prst="rect">
            <a:avLst/>
          </a:prstGeom>
          <a:noFill/>
        </p:spPr>
        <p:txBody>
          <a:bodyPr wrap="square" rtlCol="0">
            <a:spAutoFit/>
          </a:bodyPr>
          <a:lstStyle/>
          <a:p>
            <a:r>
              <a:rPr lang="en-US" sz="3200" dirty="0"/>
              <a:t>The Emergent  Pattern of Abuse / Exploitation is determined by the characteristics of:</a:t>
            </a:r>
            <a:endParaRPr lang="en-GB" sz="3200" dirty="0"/>
          </a:p>
        </p:txBody>
      </p:sp>
      <p:sp>
        <p:nvSpPr>
          <p:cNvPr id="14" name="TextBox 13">
            <a:extLst>
              <a:ext uri="{FF2B5EF4-FFF2-40B4-BE49-F238E27FC236}">
                <a16:creationId xmlns:a16="http://schemas.microsoft.com/office/drawing/2014/main" id="{D4842559-6CF8-4ED5-A213-E3606BB26407}"/>
              </a:ext>
            </a:extLst>
          </p:cNvPr>
          <p:cNvSpPr txBox="1"/>
          <p:nvPr/>
        </p:nvSpPr>
        <p:spPr>
          <a:xfrm>
            <a:off x="1393801" y="2974156"/>
            <a:ext cx="5157828" cy="3170099"/>
          </a:xfrm>
          <a:prstGeom prst="rect">
            <a:avLst/>
          </a:prstGeom>
          <a:noFill/>
        </p:spPr>
        <p:txBody>
          <a:bodyPr wrap="square" rtlCol="0">
            <a:spAutoFit/>
          </a:bodyPr>
          <a:lstStyle/>
          <a:p>
            <a:pPr marL="457200" indent="-457200">
              <a:buFont typeface="Wingdings" panose="05000000000000000000" pitchFamily="2" charset="2"/>
              <a:buChar char="ü"/>
            </a:pPr>
            <a:r>
              <a:rPr lang="en-US" sz="4000" dirty="0">
                <a:solidFill>
                  <a:schemeClr val="accent1"/>
                </a:solidFill>
              </a:rPr>
              <a:t>The Suitable Target</a:t>
            </a:r>
          </a:p>
          <a:p>
            <a:pPr marL="457200" indent="-457200">
              <a:buFont typeface="Wingdings" panose="05000000000000000000" pitchFamily="2" charset="2"/>
              <a:buChar char="ü"/>
            </a:pPr>
            <a:r>
              <a:rPr lang="en-US" sz="4000" dirty="0">
                <a:solidFill>
                  <a:schemeClr val="accent1"/>
                </a:solidFill>
              </a:rPr>
              <a:t>The Motivated Perpetrator(s)</a:t>
            </a:r>
          </a:p>
          <a:p>
            <a:pPr marL="457200" indent="-457200">
              <a:buFont typeface="Wingdings" panose="05000000000000000000" pitchFamily="2" charset="2"/>
              <a:buChar char="ü"/>
            </a:pPr>
            <a:r>
              <a:rPr lang="en-US" sz="4000" dirty="0">
                <a:solidFill>
                  <a:schemeClr val="accent1"/>
                </a:solidFill>
              </a:rPr>
              <a:t>The Conducive Environment </a:t>
            </a:r>
            <a:endParaRPr lang="en-GB" sz="4000" dirty="0">
              <a:solidFill>
                <a:schemeClr val="accent1"/>
              </a:solidFill>
            </a:endParaRPr>
          </a:p>
        </p:txBody>
      </p:sp>
      <p:pic>
        <p:nvPicPr>
          <p:cNvPr id="6" name="Picture 5" descr="A close up of a logo&#10;&#10;Description automatically generated">
            <a:extLst>
              <a:ext uri="{FF2B5EF4-FFF2-40B4-BE49-F238E27FC236}">
                <a16:creationId xmlns:a16="http://schemas.microsoft.com/office/drawing/2014/main" id="{2A3C9BAE-C7E2-4141-A69F-B1C63B99BF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1291" y="88601"/>
            <a:ext cx="1778221" cy="1289211"/>
          </a:xfrm>
          <a:prstGeom prst="rect">
            <a:avLst/>
          </a:prstGeom>
        </p:spPr>
      </p:pic>
    </p:spTree>
    <p:extLst>
      <p:ext uri="{BB962C8B-B14F-4D97-AF65-F5344CB8AC3E}">
        <p14:creationId xmlns:p14="http://schemas.microsoft.com/office/powerpoint/2010/main" val="10421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71D47B8-5C24-4F9D-A151-E5E6FE66CB3B}"/>
              </a:ext>
            </a:extLst>
          </p:cNvPr>
          <p:cNvSpPr/>
          <p:nvPr/>
        </p:nvSpPr>
        <p:spPr>
          <a:xfrm>
            <a:off x="3396296" y="1061546"/>
            <a:ext cx="3983367" cy="3838932"/>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Suitable </a:t>
            </a:r>
          </a:p>
          <a:p>
            <a:r>
              <a:rPr lang="en-GB" sz="2000" dirty="0"/>
              <a:t>Target</a:t>
            </a:r>
          </a:p>
          <a:p>
            <a:endParaRPr lang="en-GB" sz="2000" dirty="0"/>
          </a:p>
          <a:p>
            <a:pPr algn="ctr"/>
            <a:endParaRPr lang="en-GB" dirty="0"/>
          </a:p>
        </p:txBody>
      </p:sp>
      <p:sp>
        <p:nvSpPr>
          <p:cNvPr id="5" name="Oval 4">
            <a:extLst>
              <a:ext uri="{FF2B5EF4-FFF2-40B4-BE49-F238E27FC236}">
                <a16:creationId xmlns:a16="http://schemas.microsoft.com/office/drawing/2014/main" id="{2C20B832-F86D-4617-920B-F22D96197FAB}"/>
              </a:ext>
            </a:extLst>
          </p:cNvPr>
          <p:cNvSpPr/>
          <p:nvPr/>
        </p:nvSpPr>
        <p:spPr>
          <a:xfrm>
            <a:off x="5812221" y="1061546"/>
            <a:ext cx="4081355" cy="3838931"/>
          </a:xfrm>
          <a:prstGeom prst="ellipse">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D9B2D4A-7446-4244-AA35-C239147B94FF}"/>
              </a:ext>
            </a:extLst>
          </p:cNvPr>
          <p:cNvSpPr/>
          <p:nvPr/>
        </p:nvSpPr>
        <p:spPr>
          <a:xfrm>
            <a:off x="4713389" y="2991540"/>
            <a:ext cx="3826676" cy="3550967"/>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a:p>
            <a:pPr algn="ctr"/>
            <a:endParaRPr lang="en-GB" dirty="0"/>
          </a:p>
          <a:p>
            <a:pPr algn="ctr"/>
            <a:r>
              <a:rPr lang="en-GB" dirty="0"/>
              <a:t>Conducive </a:t>
            </a:r>
          </a:p>
          <a:p>
            <a:pPr algn="ctr"/>
            <a:r>
              <a:rPr lang="en-GB" dirty="0"/>
              <a:t>Environment</a:t>
            </a:r>
          </a:p>
        </p:txBody>
      </p:sp>
      <p:sp>
        <p:nvSpPr>
          <p:cNvPr id="8" name="TextBox 7">
            <a:extLst>
              <a:ext uri="{FF2B5EF4-FFF2-40B4-BE49-F238E27FC236}">
                <a16:creationId xmlns:a16="http://schemas.microsoft.com/office/drawing/2014/main" id="{630B3666-F03B-426E-9CAE-A6925977D775}"/>
              </a:ext>
            </a:extLst>
          </p:cNvPr>
          <p:cNvSpPr txBox="1"/>
          <p:nvPr/>
        </p:nvSpPr>
        <p:spPr>
          <a:xfrm>
            <a:off x="7146885" y="2507402"/>
            <a:ext cx="2553581" cy="646331"/>
          </a:xfrm>
          <a:prstGeom prst="rect">
            <a:avLst/>
          </a:prstGeom>
          <a:noFill/>
        </p:spPr>
        <p:txBody>
          <a:bodyPr wrap="square" rtlCol="0">
            <a:spAutoFit/>
          </a:bodyPr>
          <a:lstStyle/>
          <a:p>
            <a:pPr algn="ctr"/>
            <a:r>
              <a:rPr lang="en-GB" dirty="0">
                <a:solidFill>
                  <a:schemeClr val="bg1"/>
                </a:solidFill>
              </a:rPr>
              <a:t>Motivated </a:t>
            </a:r>
          </a:p>
          <a:p>
            <a:pPr algn="ctr"/>
            <a:r>
              <a:rPr lang="en-GB" dirty="0">
                <a:solidFill>
                  <a:schemeClr val="bg1"/>
                </a:solidFill>
              </a:rPr>
              <a:t>Offender(s)</a:t>
            </a:r>
          </a:p>
        </p:txBody>
      </p:sp>
      <p:sp>
        <p:nvSpPr>
          <p:cNvPr id="3" name="TextBox 2">
            <a:extLst>
              <a:ext uri="{FF2B5EF4-FFF2-40B4-BE49-F238E27FC236}">
                <a16:creationId xmlns:a16="http://schemas.microsoft.com/office/drawing/2014/main" id="{370A1A55-A6A2-46CE-9D30-7A68D85DE69B}"/>
              </a:ext>
            </a:extLst>
          </p:cNvPr>
          <p:cNvSpPr txBox="1"/>
          <p:nvPr/>
        </p:nvSpPr>
        <p:spPr>
          <a:xfrm>
            <a:off x="5898926" y="3187373"/>
            <a:ext cx="1394482" cy="584775"/>
          </a:xfrm>
          <a:prstGeom prst="rect">
            <a:avLst/>
          </a:prstGeom>
          <a:noFill/>
        </p:spPr>
        <p:txBody>
          <a:bodyPr wrap="square" rtlCol="0">
            <a:spAutoFit/>
          </a:bodyPr>
          <a:lstStyle/>
          <a:p>
            <a:pPr algn="ctr"/>
            <a:r>
              <a:rPr lang="en-GB" sz="1600" b="1" dirty="0">
                <a:solidFill>
                  <a:srgbClr val="FFFF00"/>
                </a:solidFill>
              </a:rPr>
              <a:t>Pattern of</a:t>
            </a:r>
          </a:p>
          <a:p>
            <a:pPr algn="ctr"/>
            <a:r>
              <a:rPr lang="en-GB" sz="1600" b="1" dirty="0">
                <a:solidFill>
                  <a:srgbClr val="FFFF00"/>
                </a:solidFill>
              </a:rPr>
              <a:t>Exploitation</a:t>
            </a:r>
          </a:p>
        </p:txBody>
      </p:sp>
      <p:sp>
        <p:nvSpPr>
          <p:cNvPr id="7" name="Arrow: Left-Right 6">
            <a:extLst>
              <a:ext uri="{FF2B5EF4-FFF2-40B4-BE49-F238E27FC236}">
                <a16:creationId xmlns:a16="http://schemas.microsoft.com/office/drawing/2014/main" id="{35EFB5BC-851E-41D4-8539-40C83BAC9BE9}"/>
              </a:ext>
            </a:extLst>
          </p:cNvPr>
          <p:cNvSpPr/>
          <p:nvPr/>
        </p:nvSpPr>
        <p:spPr>
          <a:xfrm>
            <a:off x="6243145" y="2507402"/>
            <a:ext cx="903740" cy="330391"/>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Left-Right 8">
            <a:extLst>
              <a:ext uri="{FF2B5EF4-FFF2-40B4-BE49-F238E27FC236}">
                <a16:creationId xmlns:a16="http://schemas.microsoft.com/office/drawing/2014/main" id="{122CEDCA-74E1-49BE-80F4-BCCDF5B13C67}"/>
              </a:ext>
            </a:extLst>
          </p:cNvPr>
          <p:cNvSpPr/>
          <p:nvPr/>
        </p:nvSpPr>
        <p:spPr>
          <a:xfrm rot="14979238">
            <a:off x="5146338" y="4012478"/>
            <a:ext cx="903740" cy="330391"/>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rrow: Left-Right 9">
            <a:extLst>
              <a:ext uri="{FF2B5EF4-FFF2-40B4-BE49-F238E27FC236}">
                <a16:creationId xmlns:a16="http://schemas.microsoft.com/office/drawing/2014/main" id="{734EEC45-1610-4DC5-8321-9CCCE33B4939}"/>
              </a:ext>
            </a:extLst>
          </p:cNvPr>
          <p:cNvSpPr/>
          <p:nvPr/>
        </p:nvSpPr>
        <p:spPr>
          <a:xfrm rot="18022376">
            <a:off x="7131342" y="3980824"/>
            <a:ext cx="1035180" cy="330391"/>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CB39811-5781-4306-B677-3D87764A06BF}"/>
              </a:ext>
            </a:extLst>
          </p:cNvPr>
          <p:cNvSpPr txBox="1"/>
          <p:nvPr/>
        </p:nvSpPr>
        <p:spPr>
          <a:xfrm>
            <a:off x="1599272" y="5001434"/>
            <a:ext cx="2041324" cy="584775"/>
          </a:xfrm>
          <a:prstGeom prst="rect">
            <a:avLst/>
          </a:prstGeom>
          <a:noFill/>
        </p:spPr>
        <p:txBody>
          <a:bodyPr wrap="square" rtlCol="0">
            <a:spAutoFit/>
          </a:bodyPr>
          <a:lstStyle/>
          <a:p>
            <a:pPr algn="ctr"/>
            <a:r>
              <a:rPr lang="en-GB" sz="1600" dirty="0"/>
              <a:t>Target / Environment</a:t>
            </a:r>
          </a:p>
          <a:p>
            <a:pPr algn="ctr"/>
            <a:r>
              <a:rPr lang="en-GB" sz="1600" dirty="0"/>
              <a:t>Interaction</a:t>
            </a:r>
          </a:p>
        </p:txBody>
      </p:sp>
      <p:cxnSp>
        <p:nvCxnSpPr>
          <p:cNvPr id="15" name="Straight Arrow Connector 14">
            <a:extLst>
              <a:ext uri="{FF2B5EF4-FFF2-40B4-BE49-F238E27FC236}">
                <a16:creationId xmlns:a16="http://schemas.microsoft.com/office/drawing/2014/main" id="{DF36BCFC-35C1-4543-A5FB-2361286B0276}"/>
              </a:ext>
            </a:extLst>
          </p:cNvPr>
          <p:cNvCxnSpPr>
            <a:cxnSpLocks/>
          </p:cNvCxnSpPr>
          <p:nvPr/>
        </p:nvCxnSpPr>
        <p:spPr>
          <a:xfrm flipV="1">
            <a:off x="3491418" y="4259180"/>
            <a:ext cx="1794790" cy="795045"/>
          </a:xfrm>
          <a:prstGeom prst="straightConnector1">
            <a:avLst/>
          </a:prstGeom>
          <a:ln w="6985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5BACD11-B0E3-4DC6-B55D-0F0F614DDEA3}"/>
              </a:ext>
            </a:extLst>
          </p:cNvPr>
          <p:cNvSpPr txBox="1"/>
          <p:nvPr/>
        </p:nvSpPr>
        <p:spPr>
          <a:xfrm>
            <a:off x="9570007" y="5180408"/>
            <a:ext cx="2867186" cy="923330"/>
          </a:xfrm>
          <a:prstGeom prst="rect">
            <a:avLst/>
          </a:prstGeom>
          <a:noFill/>
        </p:spPr>
        <p:txBody>
          <a:bodyPr wrap="square" rtlCol="0">
            <a:spAutoFit/>
          </a:bodyPr>
          <a:lstStyle/>
          <a:p>
            <a:pPr algn="ctr"/>
            <a:r>
              <a:rPr lang="en-GB" dirty="0"/>
              <a:t>Offender(s) /</a:t>
            </a:r>
          </a:p>
          <a:p>
            <a:pPr algn="ctr"/>
            <a:r>
              <a:rPr lang="en-GB" dirty="0"/>
              <a:t>Environment </a:t>
            </a:r>
          </a:p>
          <a:p>
            <a:pPr algn="ctr"/>
            <a:r>
              <a:rPr lang="en-GB" dirty="0"/>
              <a:t>Interaction</a:t>
            </a:r>
          </a:p>
        </p:txBody>
      </p:sp>
      <p:cxnSp>
        <p:nvCxnSpPr>
          <p:cNvPr id="16" name="Straight Arrow Connector 15">
            <a:extLst>
              <a:ext uri="{FF2B5EF4-FFF2-40B4-BE49-F238E27FC236}">
                <a16:creationId xmlns:a16="http://schemas.microsoft.com/office/drawing/2014/main" id="{9D859CF5-E812-4678-A644-DEA6D28985E1}"/>
              </a:ext>
            </a:extLst>
          </p:cNvPr>
          <p:cNvCxnSpPr>
            <a:cxnSpLocks/>
          </p:cNvCxnSpPr>
          <p:nvPr/>
        </p:nvCxnSpPr>
        <p:spPr>
          <a:xfrm flipH="1" flipV="1">
            <a:off x="8029509" y="4171127"/>
            <a:ext cx="1732527" cy="1122694"/>
          </a:xfrm>
          <a:prstGeom prst="straightConnector1">
            <a:avLst/>
          </a:prstGeom>
          <a:ln w="6985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B16BAE3-F5D8-48BC-B8DE-B73618E4B32D}"/>
              </a:ext>
            </a:extLst>
          </p:cNvPr>
          <p:cNvCxnSpPr>
            <a:cxnSpLocks/>
          </p:cNvCxnSpPr>
          <p:nvPr/>
        </p:nvCxnSpPr>
        <p:spPr>
          <a:xfrm>
            <a:off x="6695015" y="1061545"/>
            <a:ext cx="0" cy="1404599"/>
          </a:xfrm>
          <a:prstGeom prst="straightConnector1">
            <a:avLst/>
          </a:prstGeom>
          <a:ln w="6985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377E990-E74A-4BA7-BF7E-CBE805F301E5}"/>
              </a:ext>
            </a:extLst>
          </p:cNvPr>
          <p:cNvSpPr txBox="1"/>
          <p:nvPr/>
        </p:nvSpPr>
        <p:spPr>
          <a:xfrm>
            <a:off x="5598208" y="381575"/>
            <a:ext cx="2250389" cy="646331"/>
          </a:xfrm>
          <a:prstGeom prst="rect">
            <a:avLst/>
          </a:prstGeom>
          <a:noFill/>
        </p:spPr>
        <p:txBody>
          <a:bodyPr wrap="square" rtlCol="0">
            <a:spAutoFit/>
          </a:bodyPr>
          <a:lstStyle/>
          <a:p>
            <a:pPr algn="ctr"/>
            <a:r>
              <a:rPr lang="en-GB" dirty="0"/>
              <a:t>Target/Offender </a:t>
            </a:r>
          </a:p>
          <a:p>
            <a:pPr algn="ctr"/>
            <a:r>
              <a:rPr lang="en-GB" dirty="0"/>
              <a:t>Interaction</a:t>
            </a:r>
          </a:p>
        </p:txBody>
      </p:sp>
      <p:sp>
        <p:nvSpPr>
          <p:cNvPr id="12" name="TextBox 11">
            <a:extLst>
              <a:ext uri="{FF2B5EF4-FFF2-40B4-BE49-F238E27FC236}">
                <a16:creationId xmlns:a16="http://schemas.microsoft.com/office/drawing/2014/main" id="{AE79DCFF-436E-46AF-A222-8BE137E64903}"/>
              </a:ext>
            </a:extLst>
          </p:cNvPr>
          <p:cNvSpPr txBox="1"/>
          <p:nvPr/>
        </p:nvSpPr>
        <p:spPr>
          <a:xfrm>
            <a:off x="1449844" y="4887911"/>
            <a:ext cx="2191002" cy="646331"/>
          </a:xfrm>
          <a:prstGeom prst="rect">
            <a:avLst/>
          </a:prstGeom>
          <a:solidFill>
            <a:srgbClr val="002060"/>
          </a:solidFill>
        </p:spPr>
        <p:txBody>
          <a:bodyPr wrap="square" rtlCol="0">
            <a:spAutoFit/>
          </a:bodyPr>
          <a:lstStyle/>
          <a:p>
            <a:pPr algn="ctr"/>
            <a:r>
              <a:rPr lang="en-GB" dirty="0">
                <a:solidFill>
                  <a:schemeClr val="tx2">
                    <a:lumMod val="20000"/>
                    <a:lumOff val="80000"/>
                  </a:schemeClr>
                </a:solidFill>
              </a:rPr>
              <a:t>“The Possibility Space”</a:t>
            </a:r>
          </a:p>
        </p:txBody>
      </p:sp>
      <p:sp>
        <p:nvSpPr>
          <p:cNvPr id="20" name="TextBox 19">
            <a:extLst>
              <a:ext uri="{FF2B5EF4-FFF2-40B4-BE49-F238E27FC236}">
                <a16:creationId xmlns:a16="http://schemas.microsoft.com/office/drawing/2014/main" id="{BCF94F2B-EEE4-4D8C-850C-49F0A0BA01D6}"/>
              </a:ext>
            </a:extLst>
          </p:cNvPr>
          <p:cNvSpPr txBox="1"/>
          <p:nvPr/>
        </p:nvSpPr>
        <p:spPr>
          <a:xfrm>
            <a:off x="9700466" y="5124544"/>
            <a:ext cx="2057070" cy="923330"/>
          </a:xfrm>
          <a:prstGeom prst="rect">
            <a:avLst/>
          </a:prstGeom>
          <a:solidFill>
            <a:srgbClr val="002060"/>
          </a:solidFill>
        </p:spPr>
        <p:txBody>
          <a:bodyPr wrap="square" rtlCol="0">
            <a:spAutoFit/>
          </a:bodyPr>
          <a:lstStyle/>
          <a:p>
            <a:pPr algn="ctr"/>
            <a:r>
              <a:rPr lang="en-GB" dirty="0">
                <a:solidFill>
                  <a:schemeClr val="tx2">
                    <a:lumMod val="20000"/>
                    <a:lumOff val="80000"/>
                  </a:schemeClr>
                </a:solidFill>
              </a:rPr>
              <a:t>“The Possibility </a:t>
            </a:r>
          </a:p>
          <a:p>
            <a:pPr algn="ctr"/>
            <a:r>
              <a:rPr lang="en-GB" dirty="0">
                <a:solidFill>
                  <a:schemeClr val="tx2">
                    <a:lumMod val="20000"/>
                    <a:lumOff val="80000"/>
                  </a:schemeClr>
                </a:solidFill>
              </a:rPr>
              <a:t>Space”</a:t>
            </a:r>
          </a:p>
          <a:p>
            <a:pPr algn="ctr"/>
            <a:endParaRPr lang="en-GB" dirty="0">
              <a:solidFill>
                <a:schemeClr val="tx2">
                  <a:lumMod val="20000"/>
                  <a:lumOff val="80000"/>
                </a:schemeClr>
              </a:solidFill>
            </a:endParaRPr>
          </a:p>
        </p:txBody>
      </p:sp>
      <p:sp>
        <p:nvSpPr>
          <p:cNvPr id="21" name="TextBox 20">
            <a:extLst>
              <a:ext uri="{FF2B5EF4-FFF2-40B4-BE49-F238E27FC236}">
                <a16:creationId xmlns:a16="http://schemas.microsoft.com/office/drawing/2014/main" id="{D54A1555-870E-47A8-BBA8-96C5A03980A3}"/>
              </a:ext>
            </a:extLst>
          </p:cNvPr>
          <p:cNvSpPr txBox="1"/>
          <p:nvPr/>
        </p:nvSpPr>
        <p:spPr>
          <a:xfrm>
            <a:off x="5674353" y="302811"/>
            <a:ext cx="2041324" cy="646331"/>
          </a:xfrm>
          <a:prstGeom prst="rect">
            <a:avLst/>
          </a:prstGeom>
          <a:solidFill>
            <a:srgbClr val="002060"/>
          </a:solidFill>
        </p:spPr>
        <p:txBody>
          <a:bodyPr wrap="square" rtlCol="0">
            <a:spAutoFit/>
          </a:bodyPr>
          <a:lstStyle/>
          <a:p>
            <a:pPr algn="ctr"/>
            <a:r>
              <a:rPr lang="en-GB" dirty="0">
                <a:solidFill>
                  <a:schemeClr val="tx2">
                    <a:lumMod val="20000"/>
                    <a:lumOff val="80000"/>
                  </a:schemeClr>
                </a:solidFill>
              </a:rPr>
              <a:t>“The Possibility Space”</a:t>
            </a:r>
          </a:p>
        </p:txBody>
      </p:sp>
      <p:pic>
        <p:nvPicPr>
          <p:cNvPr id="17" name="Picture 16" descr="A close up of a logo&#10;&#10;Description automatically generated">
            <a:extLst>
              <a:ext uri="{FF2B5EF4-FFF2-40B4-BE49-F238E27FC236}">
                <a16:creationId xmlns:a16="http://schemas.microsoft.com/office/drawing/2014/main" id="{F091361F-0FAD-479F-954D-EA6E484D0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1120" y="18416"/>
            <a:ext cx="2405205" cy="1741368"/>
          </a:xfrm>
          <a:prstGeom prst="rect">
            <a:avLst/>
          </a:prstGeom>
        </p:spPr>
      </p:pic>
      <p:sp>
        <p:nvSpPr>
          <p:cNvPr id="2" name="TextBox 1">
            <a:extLst>
              <a:ext uri="{FF2B5EF4-FFF2-40B4-BE49-F238E27FC236}">
                <a16:creationId xmlns:a16="http://schemas.microsoft.com/office/drawing/2014/main" id="{09DA8993-742F-409F-98F6-AEB4A0657642}"/>
              </a:ext>
            </a:extLst>
          </p:cNvPr>
          <p:cNvSpPr txBox="1"/>
          <p:nvPr/>
        </p:nvSpPr>
        <p:spPr>
          <a:xfrm>
            <a:off x="1083546" y="1904214"/>
            <a:ext cx="1488812" cy="1200329"/>
          </a:xfrm>
          <a:prstGeom prst="rect">
            <a:avLst/>
          </a:prstGeom>
          <a:noFill/>
        </p:spPr>
        <p:txBody>
          <a:bodyPr wrap="square" rtlCol="0">
            <a:spAutoFit/>
          </a:bodyPr>
          <a:lstStyle/>
          <a:p>
            <a:r>
              <a:rPr lang="en-US" dirty="0">
                <a:solidFill>
                  <a:srgbClr val="FF0000"/>
                </a:solidFill>
              </a:rPr>
              <a:t>V</a:t>
            </a:r>
            <a:r>
              <a:rPr lang="en-US" dirty="0"/>
              <a:t>alue</a:t>
            </a:r>
          </a:p>
          <a:p>
            <a:r>
              <a:rPr lang="en-US" dirty="0">
                <a:solidFill>
                  <a:srgbClr val="FF0000"/>
                </a:solidFill>
              </a:rPr>
              <a:t>I</a:t>
            </a:r>
            <a:r>
              <a:rPr lang="en-US" dirty="0"/>
              <a:t>nertia</a:t>
            </a:r>
          </a:p>
          <a:p>
            <a:r>
              <a:rPr lang="en-US" dirty="0">
                <a:solidFill>
                  <a:srgbClr val="FF0000"/>
                </a:solidFill>
              </a:rPr>
              <a:t>V</a:t>
            </a:r>
            <a:r>
              <a:rPr lang="en-US" dirty="0"/>
              <a:t>isibility</a:t>
            </a:r>
          </a:p>
          <a:p>
            <a:r>
              <a:rPr lang="en-US" dirty="0">
                <a:solidFill>
                  <a:srgbClr val="FF0000"/>
                </a:solidFill>
              </a:rPr>
              <a:t>A</a:t>
            </a:r>
            <a:r>
              <a:rPr lang="en-US" dirty="0"/>
              <a:t>ccessibility</a:t>
            </a:r>
            <a:endParaRPr lang="en-GB" dirty="0"/>
          </a:p>
        </p:txBody>
      </p:sp>
      <p:sp>
        <p:nvSpPr>
          <p:cNvPr id="14" name="TextBox 13">
            <a:extLst>
              <a:ext uri="{FF2B5EF4-FFF2-40B4-BE49-F238E27FC236}">
                <a16:creationId xmlns:a16="http://schemas.microsoft.com/office/drawing/2014/main" id="{D9A2E1CD-1532-48BE-B1B6-48E6B5B1C2C5}"/>
              </a:ext>
            </a:extLst>
          </p:cNvPr>
          <p:cNvSpPr txBox="1"/>
          <p:nvPr/>
        </p:nvSpPr>
        <p:spPr>
          <a:xfrm>
            <a:off x="9893576" y="1904214"/>
            <a:ext cx="2220048" cy="1323439"/>
          </a:xfrm>
          <a:prstGeom prst="rect">
            <a:avLst/>
          </a:prstGeom>
          <a:noFill/>
        </p:spPr>
        <p:txBody>
          <a:bodyPr wrap="square" rtlCol="0">
            <a:spAutoFit/>
          </a:bodyPr>
          <a:lstStyle/>
          <a:p>
            <a:r>
              <a:rPr lang="en-US" sz="1600" dirty="0"/>
              <a:t>Material Gain</a:t>
            </a:r>
          </a:p>
          <a:p>
            <a:r>
              <a:rPr lang="en-US" sz="1600" dirty="0"/>
              <a:t>Status</a:t>
            </a:r>
          </a:p>
          <a:p>
            <a:r>
              <a:rPr lang="en-US" sz="1600" dirty="0"/>
              <a:t>Emotional Outlet</a:t>
            </a:r>
          </a:p>
          <a:p>
            <a:r>
              <a:rPr lang="en-US" sz="1600" dirty="0"/>
              <a:t>Power assertion/reassurance</a:t>
            </a:r>
            <a:endParaRPr lang="en-GB" sz="1600" dirty="0"/>
          </a:p>
        </p:txBody>
      </p:sp>
    </p:spTree>
    <p:custDataLst>
      <p:tags r:id="rId1"/>
    </p:custDataLst>
    <p:extLst>
      <p:ext uri="{BB962C8B-B14F-4D97-AF65-F5344CB8AC3E}">
        <p14:creationId xmlns:p14="http://schemas.microsoft.com/office/powerpoint/2010/main" val="42237791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1" end="1"/>
                                            </p:txEl>
                                          </p:spTgt>
                                        </p:tgtEl>
                                        <p:attrNameLst>
                                          <p:attrName>style.visibility</p:attrName>
                                        </p:attrNameLst>
                                      </p:cBhvr>
                                      <p:to>
                                        <p:strVal val="visible"/>
                                      </p:to>
                                    </p:set>
                                    <p:animEffect transition="in" filter="fade">
                                      <p:cBhvr>
                                        <p:cTn id="32" dur="500"/>
                                        <p:tgtEl>
                                          <p:spTgt spid="1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2" end="2"/>
                                            </p:txEl>
                                          </p:spTgt>
                                        </p:tgtEl>
                                        <p:attrNameLst>
                                          <p:attrName>style.visibility</p:attrName>
                                        </p:attrNameLst>
                                      </p:cBhvr>
                                      <p:to>
                                        <p:strVal val="visible"/>
                                      </p:to>
                                    </p:set>
                                    <p:animEffect transition="in" filter="fade">
                                      <p:cBhvr>
                                        <p:cTn id="37" dur="500"/>
                                        <p:tgtEl>
                                          <p:spTgt spid="1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3" end="3"/>
                                            </p:txEl>
                                          </p:spTgt>
                                        </p:tgtEl>
                                        <p:attrNameLst>
                                          <p:attrName>style.visibility</p:attrName>
                                        </p:attrNameLst>
                                      </p:cBhvr>
                                      <p:to>
                                        <p:strVal val="visible"/>
                                      </p:to>
                                    </p:set>
                                    <p:animEffect transition="in" filter="fade">
                                      <p:cBhvr>
                                        <p:cTn id="42" dur="500"/>
                                        <p:tgtEl>
                                          <p:spTgt spid="1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down)">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barn(inVertical)">
                                      <p:cBhvr>
                                        <p:cTn id="87" dur="500"/>
                                        <p:tgtEl>
                                          <p:spTgt spid="7"/>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3"/>
                                        </p:tgtEl>
                                        <p:attrNameLst>
                                          <p:attrName>style.visibility</p:attrName>
                                        </p:attrNameLst>
                                      </p:cBhvr>
                                      <p:to>
                                        <p:strVal val="visible"/>
                                      </p:to>
                                    </p:set>
                                    <p:anim calcmode="lin" valueType="num">
                                      <p:cBhvr>
                                        <p:cTn id="92" dur="500" fill="hold"/>
                                        <p:tgtEl>
                                          <p:spTgt spid="3"/>
                                        </p:tgtEl>
                                        <p:attrNameLst>
                                          <p:attrName>ppt_w</p:attrName>
                                        </p:attrNameLst>
                                      </p:cBhvr>
                                      <p:tavLst>
                                        <p:tav tm="0">
                                          <p:val>
                                            <p:fltVal val="0"/>
                                          </p:val>
                                        </p:tav>
                                        <p:tav tm="100000">
                                          <p:val>
                                            <p:strVal val="#ppt_w"/>
                                          </p:val>
                                        </p:tav>
                                      </p:tavLst>
                                    </p:anim>
                                    <p:anim calcmode="lin" valueType="num">
                                      <p:cBhvr>
                                        <p:cTn id="93" dur="500" fill="hold"/>
                                        <p:tgtEl>
                                          <p:spTgt spid="3"/>
                                        </p:tgtEl>
                                        <p:attrNameLst>
                                          <p:attrName>ppt_h</p:attrName>
                                        </p:attrNameLst>
                                      </p:cBhvr>
                                      <p:tavLst>
                                        <p:tav tm="0">
                                          <p:val>
                                            <p:fltVal val="0"/>
                                          </p:val>
                                        </p:tav>
                                        <p:tav tm="100000">
                                          <p:val>
                                            <p:strVal val="#ppt_h"/>
                                          </p:val>
                                        </p:tav>
                                      </p:tavLst>
                                    </p:anim>
                                    <p:animEffect transition="in" filter="fade">
                                      <p:cBhvr>
                                        <p:cTn id="94" dur="500"/>
                                        <p:tgtEl>
                                          <p:spTgt spid="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fade">
                                      <p:cBhvr>
                                        <p:cTn id="99" dur="500"/>
                                        <p:tgtEl>
                                          <p:spTgt spid="12"/>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500"/>
                                        <p:tgtEl>
                                          <p:spTgt spid="20"/>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9" grpId="0" animBg="1"/>
      <p:bldP spid="10" grpId="0" animBg="1"/>
      <p:bldP spid="11" grpId="0"/>
      <p:bldP spid="13" grpId="0"/>
      <p:bldP spid="24" grpId="0"/>
      <p:bldP spid="12"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7D46-396A-7DC3-2C0A-1A1853C5596A}"/>
              </a:ext>
            </a:extLst>
          </p:cNvPr>
          <p:cNvSpPr>
            <a:spLocks noGrp="1"/>
          </p:cNvSpPr>
          <p:nvPr>
            <p:ph type="title"/>
          </p:nvPr>
        </p:nvSpPr>
        <p:spPr>
          <a:xfrm>
            <a:off x="838200" y="365126"/>
            <a:ext cx="10515600" cy="616090"/>
          </a:xfrm>
        </p:spPr>
        <p:txBody>
          <a:bodyPr>
            <a:normAutofit fontScale="90000"/>
          </a:bodyPr>
          <a:lstStyle/>
          <a:p>
            <a:r>
              <a:rPr lang="en-GB" dirty="0"/>
              <a:t>Degrees of Organisation</a:t>
            </a:r>
          </a:p>
        </p:txBody>
      </p:sp>
      <p:cxnSp>
        <p:nvCxnSpPr>
          <p:cNvPr id="4" name="Straight Connector 3">
            <a:extLst>
              <a:ext uri="{FF2B5EF4-FFF2-40B4-BE49-F238E27FC236}">
                <a16:creationId xmlns:a16="http://schemas.microsoft.com/office/drawing/2014/main" id="{CC2DB3B9-7F53-179C-27F8-DAF622C17A96}"/>
              </a:ext>
            </a:extLst>
          </p:cNvPr>
          <p:cNvCxnSpPr>
            <a:cxnSpLocks/>
          </p:cNvCxnSpPr>
          <p:nvPr/>
        </p:nvCxnSpPr>
        <p:spPr>
          <a:xfrm flipH="1">
            <a:off x="1756429" y="2017926"/>
            <a:ext cx="8001347" cy="0"/>
          </a:xfrm>
          <a:prstGeom prst="line">
            <a:avLst/>
          </a:prstGeom>
          <a:ln w="228600"/>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434C8269-1301-57DE-A112-8B6DCFAA8ACE}"/>
              </a:ext>
            </a:extLst>
          </p:cNvPr>
          <p:cNvCxnSpPr>
            <a:cxnSpLocks/>
          </p:cNvCxnSpPr>
          <p:nvPr/>
        </p:nvCxnSpPr>
        <p:spPr>
          <a:xfrm>
            <a:off x="1845327" y="1931067"/>
            <a:ext cx="0" cy="1055492"/>
          </a:xfrm>
          <a:prstGeom prst="straightConnector1">
            <a:avLst/>
          </a:prstGeom>
          <a:ln w="190500">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9CE04285-53DB-8DCE-E10E-35978F63751B}"/>
              </a:ext>
            </a:extLst>
          </p:cNvPr>
          <p:cNvCxnSpPr>
            <a:cxnSpLocks/>
          </p:cNvCxnSpPr>
          <p:nvPr/>
        </p:nvCxnSpPr>
        <p:spPr>
          <a:xfrm>
            <a:off x="9668875" y="1931067"/>
            <a:ext cx="0" cy="1055492"/>
          </a:xfrm>
          <a:prstGeom prst="straightConnector1">
            <a:avLst/>
          </a:prstGeom>
          <a:ln w="190500">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C97BDF8C-38DB-60ED-97E6-26A03C32F224}"/>
              </a:ext>
            </a:extLst>
          </p:cNvPr>
          <p:cNvCxnSpPr>
            <a:cxnSpLocks/>
          </p:cNvCxnSpPr>
          <p:nvPr/>
        </p:nvCxnSpPr>
        <p:spPr>
          <a:xfrm>
            <a:off x="5731528" y="2054268"/>
            <a:ext cx="25573" cy="932291"/>
          </a:xfrm>
          <a:prstGeom prst="straightConnector1">
            <a:avLst/>
          </a:prstGeom>
          <a:ln w="190500">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BBC7BAEE-A144-0297-5AF6-008BFBF7D718}"/>
              </a:ext>
            </a:extLst>
          </p:cNvPr>
          <p:cNvSpPr txBox="1"/>
          <p:nvPr/>
        </p:nvSpPr>
        <p:spPr>
          <a:xfrm>
            <a:off x="912745" y="2986559"/>
            <a:ext cx="2108201" cy="646331"/>
          </a:xfrm>
          <a:prstGeom prst="rect">
            <a:avLst/>
          </a:prstGeom>
          <a:solidFill>
            <a:srgbClr val="FFC000"/>
          </a:solidFill>
        </p:spPr>
        <p:txBody>
          <a:bodyPr wrap="square" rtlCol="0">
            <a:spAutoFit/>
          </a:bodyPr>
          <a:lstStyle/>
          <a:p>
            <a:r>
              <a:rPr lang="en-GB" dirty="0"/>
              <a:t>Perpetrator moves</a:t>
            </a:r>
          </a:p>
          <a:p>
            <a:r>
              <a:rPr lang="en-GB" dirty="0"/>
              <a:t> in as friend/partner</a:t>
            </a:r>
          </a:p>
        </p:txBody>
      </p:sp>
      <p:sp>
        <p:nvSpPr>
          <p:cNvPr id="12" name="TextBox 11">
            <a:extLst>
              <a:ext uri="{FF2B5EF4-FFF2-40B4-BE49-F238E27FC236}">
                <a16:creationId xmlns:a16="http://schemas.microsoft.com/office/drawing/2014/main" id="{C1FA3A80-7A09-A586-0D24-7735895E4051}"/>
              </a:ext>
            </a:extLst>
          </p:cNvPr>
          <p:cNvSpPr txBox="1"/>
          <p:nvPr/>
        </p:nvSpPr>
        <p:spPr>
          <a:xfrm>
            <a:off x="4488781" y="3027600"/>
            <a:ext cx="2454405" cy="923330"/>
          </a:xfrm>
          <a:prstGeom prst="rect">
            <a:avLst/>
          </a:prstGeom>
          <a:solidFill>
            <a:schemeClr val="accent2">
              <a:lumMod val="60000"/>
              <a:lumOff val="40000"/>
            </a:schemeClr>
          </a:solidFill>
        </p:spPr>
        <p:txBody>
          <a:bodyPr wrap="square" rtlCol="0">
            <a:spAutoFit/>
          </a:bodyPr>
          <a:lstStyle/>
          <a:p>
            <a:r>
              <a:rPr lang="en-GB" dirty="0"/>
              <a:t>V.P. Befriended, individual and/or group visit frequently</a:t>
            </a:r>
          </a:p>
        </p:txBody>
      </p:sp>
      <p:sp>
        <p:nvSpPr>
          <p:cNvPr id="13" name="TextBox 12">
            <a:extLst>
              <a:ext uri="{FF2B5EF4-FFF2-40B4-BE49-F238E27FC236}">
                <a16:creationId xmlns:a16="http://schemas.microsoft.com/office/drawing/2014/main" id="{93CBAD85-E095-48F0-E3E9-273F050FD4C9}"/>
              </a:ext>
            </a:extLst>
          </p:cNvPr>
          <p:cNvSpPr txBox="1"/>
          <p:nvPr/>
        </p:nvSpPr>
        <p:spPr>
          <a:xfrm>
            <a:off x="8040138" y="2986559"/>
            <a:ext cx="3085059" cy="646331"/>
          </a:xfrm>
          <a:prstGeom prst="rect">
            <a:avLst/>
          </a:prstGeom>
          <a:solidFill>
            <a:srgbClr val="FF0000">
              <a:alpha val="75000"/>
            </a:srgbClr>
          </a:solidFill>
        </p:spPr>
        <p:txBody>
          <a:bodyPr wrap="square" rtlCol="0">
            <a:spAutoFit/>
          </a:bodyPr>
          <a:lstStyle/>
          <a:p>
            <a:pPr algn="ctr"/>
            <a:r>
              <a:rPr lang="en-GB" dirty="0"/>
              <a:t>Individual or Group moves in as a base for business</a:t>
            </a:r>
          </a:p>
        </p:txBody>
      </p:sp>
      <p:sp>
        <p:nvSpPr>
          <p:cNvPr id="14" name="TextBox 13">
            <a:extLst>
              <a:ext uri="{FF2B5EF4-FFF2-40B4-BE49-F238E27FC236}">
                <a16:creationId xmlns:a16="http://schemas.microsoft.com/office/drawing/2014/main" id="{1AB8E952-1051-C278-DBBE-0F782A0065E3}"/>
              </a:ext>
            </a:extLst>
          </p:cNvPr>
          <p:cNvSpPr txBox="1"/>
          <p:nvPr/>
        </p:nvSpPr>
        <p:spPr>
          <a:xfrm>
            <a:off x="912745" y="3722492"/>
            <a:ext cx="2108201" cy="646331"/>
          </a:xfrm>
          <a:prstGeom prst="rect">
            <a:avLst/>
          </a:prstGeom>
          <a:solidFill>
            <a:srgbClr val="FFC000"/>
          </a:solidFill>
        </p:spPr>
        <p:txBody>
          <a:bodyPr wrap="square" rtlCol="0">
            <a:spAutoFit/>
          </a:bodyPr>
          <a:lstStyle/>
          <a:p>
            <a:pPr algn="ctr"/>
            <a:r>
              <a:rPr lang="en-GB" dirty="0"/>
              <a:t>Perpetrator may stay for long period</a:t>
            </a:r>
          </a:p>
        </p:txBody>
      </p:sp>
      <p:sp>
        <p:nvSpPr>
          <p:cNvPr id="15" name="TextBox 14">
            <a:extLst>
              <a:ext uri="{FF2B5EF4-FFF2-40B4-BE49-F238E27FC236}">
                <a16:creationId xmlns:a16="http://schemas.microsoft.com/office/drawing/2014/main" id="{74A2BBBE-7FA9-A424-A00F-7DB22DD9C8BF}"/>
              </a:ext>
            </a:extLst>
          </p:cNvPr>
          <p:cNvSpPr txBox="1"/>
          <p:nvPr/>
        </p:nvSpPr>
        <p:spPr>
          <a:xfrm>
            <a:off x="455545" y="4458425"/>
            <a:ext cx="3022600" cy="1200329"/>
          </a:xfrm>
          <a:prstGeom prst="rect">
            <a:avLst/>
          </a:prstGeom>
          <a:solidFill>
            <a:srgbClr val="FFC000"/>
          </a:solidFill>
        </p:spPr>
        <p:txBody>
          <a:bodyPr wrap="square" rtlCol="0">
            <a:spAutoFit/>
          </a:bodyPr>
          <a:lstStyle/>
          <a:p>
            <a:pPr algn="ctr"/>
            <a:r>
              <a:rPr lang="en-GB" dirty="0"/>
              <a:t>Emotional/Psych coercion and control, creates dependency, increasingly isolates victim</a:t>
            </a:r>
          </a:p>
        </p:txBody>
      </p:sp>
      <p:sp>
        <p:nvSpPr>
          <p:cNvPr id="16" name="TextBox 15">
            <a:extLst>
              <a:ext uri="{FF2B5EF4-FFF2-40B4-BE49-F238E27FC236}">
                <a16:creationId xmlns:a16="http://schemas.microsoft.com/office/drawing/2014/main" id="{3ACB8CED-A4D1-3C6B-38D0-8FDF0E03D059}"/>
              </a:ext>
            </a:extLst>
          </p:cNvPr>
          <p:cNvSpPr txBox="1"/>
          <p:nvPr/>
        </p:nvSpPr>
        <p:spPr>
          <a:xfrm>
            <a:off x="4488779" y="4117331"/>
            <a:ext cx="2454407" cy="1200329"/>
          </a:xfrm>
          <a:prstGeom prst="rect">
            <a:avLst/>
          </a:prstGeom>
          <a:solidFill>
            <a:schemeClr val="accent2">
              <a:lumMod val="60000"/>
              <a:lumOff val="40000"/>
            </a:schemeClr>
          </a:solidFill>
        </p:spPr>
        <p:txBody>
          <a:bodyPr wrap="square" rtlCol="0">
            <a:spAutoFit/>
          </a:bodyPr>
          <a:lstStyle/>
          <a:p>
            <a:r>
              <a:rPr lang="en-GB" dirty="0"/>
              <a:t>Use victim’s home to “hang out”, consumes food, alcohol, takes money etc.</a:t>
            </a:r>
          </a:p>
        </p:txBody>
      </p:sp>
      <p:sp>
        <p:nvSpPr>
          <p:cNvPr id="17" name="TextBox 16">
            <a:extLst>
              <a:ext uri="{FF2B5EF4-FFF2-40B4-BE49-F238E27FC236}">
                <a16:creationId xmlns:a16="http://schemas.microsoft.com/office/drawing/2014/main" id="{4FC86FB7-054E-0674-0683-540ECB3E7913}"/>
              </a:ext>
            </a:extLst>
          </p:cNvPr>
          <p:cNvSpPr txBox="1"/>
          <p:nvPr/>
        </p:nvSpPr>
        <p:spPr>
          <a:xfrm>
            <a:off x="4463614" y="5422560"/>
            <a:ext cx="2586974" cy="1200329"/>
          </a:xfrm>
          <a:prstGeom prst="rect">
            <a:avLst/>
          </a:prstGeom>
          <a:solidFill>
            <a:schemeClr val="accent2">
              <a:lumMod val="60000"/>
              <a:lumOff val="4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en-GB" dirty="0"/>
              <a:t>Victim may be harassed, degraded and humiliated, physically abused and threatened</a:t>
            </a:r>
          </a:p>
        </p:txBody>
      </p:sp>
      <p:sp>
        <p:nvSpPr>
          <p:cNvPr id="18" name="TextBox 17">
            <a:extLst>
              <a:ext uri="{FF2B5EF4-FFF2-40B4-BE49-F238E27FC236}">
                <a16:creationId xmlns:a16="http://schemas.microsoft.com/office/drawing/2014/main" id="{4CED271D-2670-A36B-FFB3-08203DC9A8FD}"/>
              </a:ext>
            </a:extLst>
          </p:cNvPr>
          <p:cNvSpPr txBox="1"/>
          <p:nvPr/>
        </p:nvSpPr>
        <p:spPr>
          <a:xfrm>
            <a:off x="8006213" y="3698998"/>
            <a:ext cx="3118984" cy="646331"/>
          </a:xfrm>
          <a:prstGeom prst="rect">
            <a:avLst/>
          </a:prstGeom>
          <a:solidFill>
            <a:srgbClr val="FF0000">
              <a:alpha val="75000"/>
            </a:srgbClr>
          </a:solidFill>
        </p:spPr>
        <p:txBody>
          <a:bodyPr wrap="square" rtlCol="0">
            <a:spAutoFit/>
          </a:bodyPr>
          <a:lstStyle/>
          <a:p>
            <a:r>
              <a:rPr lang="en-GB" dirty="0"/>
              <a:t>Perpetrators control several properties</a:t>
            </a:r>
          </a:p>
        </p:txBody>
      </p:sp>
      <p:sp>
        <p:nvSpPr>
          <p:cNvPr id="24" name="TextBox 23">
            <a:extLst>
              <a:ext uri="{FF2B5EF4-FFF2-40B4-BE49-F238E27FC236}">
                <a16:creationId xmlns:a16="http://schemas.microsoft.com/office/drawing/2014/main" id="{743579C2-9206-1EB2-D7FE-87C3D0F2C927}"/>
              </a:ext>
            </a:extLst>
          </p:cNvPr>
          <p:cNvSpPr txBox="1"/>
          <p:nvPr/>
        </p:nvSpPr>
        <p:spPr>
          <a:xfrm>
            <a:off x="7901723" y="5863548"/>
            <a:ext cx="1570973" cy="646331"/>
          </a:xfrm>
          <a:prstGeom prst="rect">
            <a:avLst/>
          </a:prstGeom>
          <a:solidFill>
            <a:srgbClr val="FF0000">
              <a:alpha val="75000"/>
            </a:srgbClr>
          </a:solidFill>
        </p:spPr>
        <p:txBody>
          <a:bodyPr wrap="square" rtlCol="0">
            <a:spAutoFit/>
          </a:bodyPr>
          <a:lstStyle/>
          <a:p>
            <a:r>
              <a:rPr lang="en-GB" dirty="0"/>
              <a:t>Property may</a:t>
            </a:r>
          </a:p>
          <a:p>
            <a:r>
              <a:rPr lang="en-GB" dirty="0"/>
              <a:t> be watched</a:t>
            </a:r>
          </a:p>
        </p:txBody>
      </p:sp>
      <p:sp>
        <p:nvSpPr>
          <p:cNvPr id="25" name="TextBox 24">
            <a:extLst>
              <a:ext uri="{FF2B5EF4-FFF2-40B4-BE49-F238E27FC236}">
                <a16:creationId xmlns:a16="http://schemas.microsoft.com/office/drawing/2014/main" id="{82F7847F-B898-CC98-1FE5-92F014CF492E}"/>
              </a:ext>
            </a:extLst>
          </p:cNvPr>
          <p:cNvSpPr txBox="1"/>
          <p:nvPr/>
        </p:nvSpPr>
        <p:spPr>
          <a:xfrm>
            <a:off x="7335094" y="4494449"/>
            <a:ext cx="1570973" cy="830997"/>
          </a:xfrm>
          <a:prstGeom prst="rect">
            <a:avLst/>
          </a:prstGeom>
          <a:solidFill>
            <a:srgbClr val="FF0000">
              <a:alpha val="75000"/>
            </a:srgbClr>
          </a:solidFill>
        </p:spPr>
        <p:txBody>
          <a:bodyPr wrap="square" rtlCol="0">
            <a:spAutoFit/>
          </a:bodyPr>
          <a:lstStyle/>
          <a:p>
            <a:pPr algn="ctr"/>
            <a:r>
              <a:rPr lang="en-GB" sz="1600" dirty="0"/>
              <a:t>May stay a few days and then return</a:t>
            </a:r>
          </a:p>
        </p:txBody>
      </p:sp>
      <p:sp>
        <p:nvSpPr>
          <p:cNvPr id="26" name="TextBox 25">
            <a:extLst>
              <a:ext uri="{FF2B5EF4-FFF2-40B4-BE49-F238E27FC236}">
                <a16:creationId xmlns:a16="http://schemas.microsoft.com/office/drawing/2014/main" id="{BC624145-4891-0D48-1DCB-21CB66AC926B}"/>
              </a:ext>
            </a:extLst>
          </p:cNvPr>
          <p:cNvSpPr txBox="1"/>
          <p:nvPr/>
        </p:nvSpPr>
        <p:spPr>
          <a:xfrm>
            <a:off x="9043048" y="4468096"/>
            <a:ext cx="1512177" cy="1077218"/>
          </a:xfrm>
          <a:prstGeom prst="rect">
            <a:avLst/>
          </a:prstGeom>
          <a:solidFill>
            <a:srgbClr val="FF0000">
              <a:alpha val="75000"/>
            </a:srgbClr>
          </a:solidFill>
        </p:spPr>
        <p:txBody>
          <a:bodyPr wrap="square" rtlCol="0">
            <a:spAutoFit/>
          </a:bodyPr>
          <a:lstStyle/>
          <a:p>
            <a:pPr algn="ctr"/>
            <a:r>
              <a:rPr lang="en-GB" sz="1600" dirty="0"/>
              <a:t>May Force Tenant to move out for a period</a:t>
            </a:r>
          </a:p>
        </p:txBody>
      </p:sp>
      <p:sp>
        <p:nvSpPr>
          <p:cNvPr id="27" name="TextBox 26">
            <a:extLst>
              <a:ext uri="{FF2B5EF4-FFF2-40B4-BE49-F238E27FC236}">
                <a16:creationId xmlns:a16="http://schemas.microsoft.com/office/drawing/2014/main" id="{5DE4D936-2866-E4BF-AFD1-E4FFA61FEFB5}"/>
              </a:ext>
            </a:extLst>
          </p:cNvPr>
          <p:cNvSpPr txBox="1"/>
          <p:nvPr/>
        </p:nvSpPr>
        <p:spPr>
          <a:xfrm>
            <a:off x="10639596" y="4442719"/>
            <a:ext cx="1413972" cy="1323439"/>
          </a:xfrm>
          <a:prstGeom prst="rect">
            <a:avLst/>
          </a:prstGeom>
          <a:solidFill>
            <a:srgbClr val="FF0000">
              <a:alpha val="75000"/>
            </a:srgbClr>
          </a:solidFill>
        </p:spPr>
        <p:txBody>
          <a:bodyPr wrap="square" rtlCol="0">
            <a:spAutoFit/>
          </a:bodyPr>
          <a:lstStyle/>
          <a:p>
            <a:pPr algn="ctr"/>
            <a:r>
              <a:rPr lang="en-GB" sz="1600" dirty="0"/>
              <a:t>May make some form of payment e.g. Exchange for drugs</a:t>
            </a:r>
          </a:p>
        </p:txBody>
      </p:sp>
      <p:sp>
        <p:nvSpPr>
          <p:cNvPr id="28" name="TextBox 27">
            <a:extLst>
              <a:ext uri="{FF2B5EF4-FFF2-40B4-BE49-F238E27FC236}">
                <a16:creationId xmlns:a16="http://schemas.microsoft.com/office/drawing/2014/main" id="{BFC9B966-B338-43C4-E2B2-3248F7709044}"/>
              </a:ext>
            </a:extLst>
          </p:cNvPr>
          <p:cNvSpPr txBox="1"/>
          <p:nvPr/>
        </p:nvSpPr>
        <p:spPr>
          <a:xfrm>
            <a:off x="9674088" y="5863548"/>
            <a:ext cx="1679712" cy="646331"/>
          </a:xfrm>
          <a:prstGeom prst="rect">
            <a:avLst/>
          </a:prstGeom>
          <a:solidFill>
            <a:srgbClr val="FF0000">
              <a:alpha val="75000"/>
            </a:srgbClr>
          </a:solidFill>
        </p:spPr>
        <p:txBody>
          <a:bodyPr wrap="square" rtlCol="0">
            <a:spAutoFit/>
          </a:bodyPr>
          <a:lstStyle/>
          <a:p>
            <a:r>
              <a:rPr lang="en-GB" dirty="0"/>
              <a:t>Property Used for Storage</a:t>
            </a:r>
          </a:p>
        </p:txBody>
      </p:sp>
      <p:sp>
        <p:nvSpPr>
          <p:cNvPr id="29" name="Rectangle 28">
            <a:extLst>
              <a:ext uri="{FF2B5EF4-FFF2-40B4-BE49-F238E27FC236}">
                <a16:creationId xmlns:a16="http://schemas.microsoft.com/office/drawing/2014/main" id="{5F9D4EA7-5724-C38C-6E14-225E8DA027B1}"/>
              </a:ext>
            </a:extLst>
          </p:cNvPr>
          <p:cNvSpPr/>
          <p:nvPr/>
        </p:nvSpPr>
        <p:spPr>
          <a:xfrm>
            <a:off x="295578" y="1670354"/>
            <a:ext cx="3480063" cy="4822521"/>
          </a:xfrm>
          <a:prstGeom prst="rect">
            <a:avLst/>
          </a:prstGeom>
          <a:noFill/>
          <a:ln w="3175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0B1658A9-D285-643A-FBDF-C8869C053AD1}"/>
              </a:ext>
            </a:extLst>
          </p:cNvPr>
          <p:cNvSpPr/>
          <p:nvPr/>
        </p:nvSpPr>
        <p:spPr>
          <a:xfrm>
            <a:off x="295578" y="1670354"/>
            <a:ext cx="6950617" cy="5081175"/>
          </a:xfrm>
          <a:prstGeom prst="rect">
            <a:avLst/>
          </a:prstGeom>
          <a:noFill/>
          <a:ln w="31750">
            <a:solidFill>
              <a:schemeClr val="accent2">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088E43B8-0C6D-7879-F612-A8821054DFF2}"/>
              </a:ext>
            </a:extLst>
          </p:cNvPr>
          <p:cNvSpPr/>
          <p:nvPr/>
        </p:nvSpPr>
        <p:spPr>
          <a:xfrm>
            <a:off x="295578" y="1670354"/>
            <a:ext cx="11757990" cy="5081175"/>
          </a:xfrm>
          <a:prstGeom prst="rect">
            <a:avLst/>
          </a:prstGeom>
          <a:noFill/>
          <a:ln w="317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Down 32">
            <a:extLst>
              <a:ext uri="{FF2B5EF4-FFF2-40B4-BE49-F238E27FC236}">
                <a16:creationId xmlns:a16="http://schemas.microsoft.com/office/drawing/2014/main" id="{0FD68F55-E249-77BB-BE4C-C433EB5623D6}"/>
              </a:ext>
            </a:extLst>
          </p:cNvPr>
          <p:cNvSpPr/>
          <p:nvPr/>
        </p:nvSpPr>
        <p:spPr>
          <a:xfrm>
            <a:off x="1756429" y="3632890"/>
            <a:ext cx="214040" cy="17920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Down 33">
            <a:extLst>
              <a:ext uri="{FF2B5EF4-FFF2-40B4-BE49-F238E27FC236}">
                <a16:creationId xmlns:a16="http://schemas.microsoft.com/office/drawing/2014/main" id="{AD0E2D2A-1004-784F-CA6A-D782FAF46FE8}"/>
              </a:ext>
            </a:extLst>
          </p:cNvPr>
          <p:cNvSpPr/>
          <p:nvPr/>
        </p:nvSpPr>
        <p:spPr>
          <a:xfrm>
            <a:off x="1782934" y="4315245"/>
            <a:ext cx="214040" cy="17920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Down 34">
            <a:extLst>
              <a:ext uri="{FF2B5EF4-FFF2-40B4-BE49-F238E27FC236}">
                <a16:creationId xmlns:a16="http://schemas.microsoft.com/office/drawing/2014/main" id="{9BBBC17A-6B14-3947-5465-9BAEEDE8C633}"/>
              </a:ext>
            </a:extLst>
          </p:cNvPr>
          <p:cNvSpPr/>
          <p:nvPr/>
        </p:nvSpPr>
        <p:spPr>
          <a:xfrm>
            <a:off x="5511048" y="3927467"/>
            <a:ext cx="214040" cy="17920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Down 35">
            <a:extLst>
              <a:ext uri="{FF2B5EF4-FFF2-40B4-BE49-F238E27FC236}">
                <a16:creationId xmlns:a16="http://schemas.microsoft.com/office/drawing/2014/main" id="{0504EDEA-CF85-4611-5BE7-A63FF8BAD635}"/>
              </a:ext>
            </a:extLst>
          </p:cNvPr>
          <p:cNvSpPr/>
          <p:nvPr/>
        </p:nvSpPr>
        <p:spPr>
          <a:xfrm>
            <a:off x="5554331" y="5304857"/>
            <a:ext cx="214040" cy="17920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Down 36">
            <a:extLst>
              <a:ext uri="{FF2B5EF4-FFF2-40B4-BE49-F238E27FC236}">
                <a16:creationId xmlns:a16="http://schemas.microsoft.com/office/drawing/2014/main" id="{0874213B-B444-FD13-2845-486DD57A0725}"/>
              </a:ext>
            </a:extLst>
          </p:cNvPr>
          <p:cNvSpPr/>
          <p:nvPr/>
        </p:nvSpPr>
        <p:spPr>
          <a:xfrm>
            <a:off x="9542861" y="3566464"/>
            <a:ext cx="214040" cy="17920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Down 37">
            <a:extLst>
              <a:ext uri="{FF2B5EF4-FFF2-40B4-BE49-F238E27FC236}">
                <a16:creationId xmlns:a16="http://schemas.microsoft.com/office/drawing/2014/main" id="{B1A9E156-375C-3A7F-9BC3-89C4E9CD3934}"/>
              </a:ext>
            </a:extLst>
          </p:cNvPr>
          <p:cNvSpPr/>
          <p:nvPr/>
        </p:nvSpPr>
        <p:spPr>
          <a:xfrm>
            <a:off x="7965773" y="4327296"/>
            <a:ext cx="214040" cy="17920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Down 38">
            <a:extLst>
              <a:ext uri="{FF2B5EF4-FFF2-40B4-BE49-F238E27FC236}">
                <a16:creationId xmlns:a16="http://schemas.microsoft.com/office/drawing/2014/main" id="{FEC9A58E-8775-9D50-351A-242420191CF4}"/>
              </a:ext>
            </a:extLst>
          </p:cNvPr>
          <p:cNvSpPr/>
          <p:nvPr/>
        </p:nvSpPr>
        <p:spPr>
          <a:xfrm>
            <a:off x="9598958" y="4337625"/>
            <a:ext cx="214040" cy="17920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Down 39">
            <a:extLst>
              <a:ext uri="{FF2B5EF4-FFF2-40B4-BE49-F238E27FC236}">
                <a16:creationId xmlns:a16="http://schemas.microsoft.com/office/drawing/2014/main" id="{5FB054DC-5E9C-297B-EB8E-005C5E4856B9}"/>
              </a:ext>
            </a:extLst>
          </p:cNvPr>
          <p:cNvSpPr/>
          <p:nvPr/>
        </p:nvSpPr>
        <p:spPr>
          <a:xfrm>
            <a:off x="10951597" y="4337625"/>
            <a:ext cx="214040" cy="17920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Arrow: Down 40">
            <a:extLst>
              <a:ext uri="{FF2B5EF4-FFF2-40B4-BE49-F238E27FC236}">
                <a16:creationId xmlns:a16="http://schemas.microsoft.com/office/drawing/2014/main" id="{412A7933-E15A-E69A-3BF0-B93AB956B7DB}"/>
              </a:ext>
            </a:extLst>
          </p:cNvPr>
          <p:cNvSpPr/>
          <p:nvPr/>
        </p:nvSpPr>
        <p:spPr>
          <a:xfrm>
            <a:off x="9873102" y="5552739"/>
            <a:ext cx="171961" cy="31044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Down 41">
            <a:extLst>
              <a:ext uri="{FF2B5EF4-FFF2-40B4-BE49-F238E27FC236}">
                <a16:creationId xmlns:a16="http://schemas.microsoft.com/office/drawing/2014/main" id="{CD06E4D5-20BC-73D9-253F-A9A2D7496372}"/>
              </a:ext>
            </a:extLst>
          </p:cNvPr>
          <p:cNvSpPr/>
          <p:nvPr/>
        </p:nvSpPr>
        <p:spPr>
          <a:xfrm>
            <a:off x="9043048" y="5551362"/>
            <a:ext cx="171961" cy="31044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Arrow: Down 42">
            <a:extLst>
              <a:ext uri="{FF2B5EF4-FFF2-40B4-BE49-F238E27FC236}">
                <a16:creationId xmlns:a16="http://schemas.microsoft.com/office/drawing/2014/main" id="{D39B8B23-0437-249F-D96F-6C3510BAF1BA}"/>
              </a:ext>
            </a:extLst>
          </p:cNvPr>
          <p:cNvSpPr/>
          <p:nvPr/>
        </p:nvSpPr>
        <p:spPr>
          <a:xfrm>
            <a:off x="10797822" y="5704790"/>
            <a:ext cx="214040" cy="17920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Arrow: Down 43">
            <a:extLst>
              <a:ext uri="{FF2B5EF4-FFF2-40B4-BE49-F238E27FC236}">
                <a16:creationId xmlns:a16="http://schemas.microsoft.com/office/drawing/2014/main" id="{3C638874-206A-9676-BC18-8C26ADBDBBA0}"/>
              </a:ext>
            </a:extLst>
          </p:cNvPr>
          <p:cNvSpPr/>
          <p:nvPr/>
        </p:nvSpPr>
        <p:spPr>
          <a:xfrm>
            <a:off x="8006214" y="5291048"/>
            <a:ext cx="141150" cy="59294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Arrow: Left-Right 44">
            <a:extLst>
              <a:ext uri="{FF2B5EF4-FFF2-40B4-BE49-F238E27FC236}">
                <a16:creationId xmlns:a16="http://schemas.microsoft.com/office/drawing/2014/main" id="{9DFF2D69-CD53-41EE-1F50-9802A9D164A7}"/>
              </a:ext>
            </a:extLst>
          </p:cNvPr>
          <p:cNvSpPr/>
          <p:nvPr/>
        </p:nvSpPr>
        <p:spPr>
          <a:xfrm>
            <a:off x="8809149" y="4883432"/>
            <a:ext cx="268879" cy="15103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Arrow: Left-Right 45">
            <a:extLst>
              <a:ext uri="{FF2B5EF4-FFF2-40B4-BE49-F238E27FC236}">
                <a16:creationId xmlns:a16="http://schemas.microsoft.com/office/drawing/2014/main" id="{CD7998FF-8E52-51CA-CF2A-B9D4C0DC1D27}"/>
              </a:ext>
            </a:extLst>
          </p:cNvPr>
          <p:cNvSpPr/>
          <p:nvPr/>
        </p:nvSpPr>
        <p:spPr>
          <a:xfrm>
            <a:off x="10478239" y="4909947"/>
            <a:ext cx="268879" cy="15103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Arrow: Left-Right 46">
            <a:extLst>
              <a:ext uri="{FF2B5EF4-FFF2-40B4-BE49-F238E27FC236}">
                <a16:creationId xmlns:a16="http://schemas.microsoft.com/office/drawing/2014/main" id="{3FD4130A-BD56-C106-BB5C-6CDCEACA3DF5}"/>
              </a:ext>
            </a:extLst>
          </p:cNvPr>
          <p:cNvSpPr/>
          <p:nvPr/>
        </p:nvSpPr>
        <p:spPr>
          <a:xfrm>
            <a:off x="9472696" y="6083416"/>
            <a:ext cx="268879" cy="15103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1" name="Group 60">
            <a:extLst>
              <a:ext uri="{FF2B5EF4-FFF2-40B4-BE49-F238E27FC236}">
                <a16:creationId xmlns:a16="http://schemas.microsoft.com/office/drawing/2014/main" id="{D723DC37-4C29-1824-406C-6447F81D7A20}"/>
              </a:ext>
            </a:extLst>
          </p:cNvPr>
          <p:cNvGrpSpPr/>
          <p:nvPr/>
        </p:nvGrpSpPr>
        <p:grpSpPr>
          <a:xfrm>
            <a:off x="912745" y="1164021"/>
            <a:ext cx="1289542" cy="646331"/>
            <a:chOff x="912745" y="1164021"/>
            <a:chExt cx="1289542" cy="646331"/>
          </a:xfrm>
        </p:grpSpPr>
        <p:sp>
          <p:nvSpPr>
            <p:cNvPr id="48" name="Callout: Down Arrow 47">
              <a:extLst>
                <a:ext uri="{FF2B5EF4-FFF2-40B4-BE49-F238E27FC236}">
                  <a16:creationId xmlns:a16="http://schemas.microsoft.com/office/drawing/2014/main" id="{11356FD5-465C-6194-C270-A6B14D7E8A95}"/>
                </a:ext>
              </a:extLst>
            </p:cNvPr>
            <p:cNvSpPr/>
            <p:nvPr/>
          </p:nvSpPr>
          <p:spPr>
            <a:xfrm>
              <a:off x="912745" y="1164021"/>
              <a:ext cx="1289542" cy="646331"/>
            </a:xfrm>
            <a:prstGeom prst="downArrowCallou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CCFA2799-B343-5CD7-BCA4-A6DF47ECAC81}"/>
                </a:ext>
              </a:extLst>
            </p:cNvPr>
            <p:cNvSpPr txBox="1"/>
            <p:nvPr/>
          </p:nvSpPr>
          <p:spPr>
            <a:xfrm>
              <a:off x="912745" y="1241929"/>
              <a:ext cx="1289542" cy="369332"/>
            </a:xfrm>
            <a:prstGeom prst="rect">
              <a:avLst/>
            </a:prstGeom>
            <a:noFill/>
          </p:spPr>
          <p:txBody>
            <a:bodyPr wrap="square" rtlCol="0">
              <a:spAutoFit/>
            </a:bodyPr>
            <a:lstStyle/>
            <a:p>
              <a:r>
                <a:rPr lang="en-GB" dirty="0">
                  <a:solidFill>
                    <a:schemeClr val="bg1"/>
                  </a:solidFill>
                </a:rPr>
                <a:t>1</a:t>
              </a:r>
              <a:r>
                <a:rPr lang="en-GB" baseline="30000" dirty="0">
                  <a:solidFill>
                    <a:schemeClr val="bg1"/>
                  </a:solidFill>
                </a:rPr>
                <a:t>st</a:t>
              </a:r>
              <a:r>
                <a:rPr lang="en-GB" dirty="0">
                  <a:solidFill>
                    <a:schemeClr val="bg1"/>
                  </a:solidFill>
                </a:rPr>
                <a:t> Degree</a:t>
              </a:r>
            </a:p>
          </p:txBody>
        </p:sp>
      </p:grpSp>
      <p:grpSp>
        <p:nvGrpSpPr>
          <p:cNvPr id="59" name="Group 58">
            <a:extLst>
              <a:ext uri="{FF2B5EF4-FFF2-40B4-BE49-F238E27FC236}">
                <a16:creationId xmlns:a16="http://schemas.microsoft.com/office/drawing/2014/main" id="{A2D800E4-744C-19EA-72EB-A0F5F792ED91}"/>
              </a:ext>
            </a:extLst>
          </p:cNvPr>
          <p:cNvGrpSpPr/>
          <p:nvPr/>
        </p:nvGrpSpPr>
        <p:grpSpPr>
          <a:xfrm>
            <a:off x="5130040" y="1188557"/>
            <a:ext cx="1344173" cy="646331"/>
            <a:chOff x="5130040" y="1188557"/>
            <a:chExt cx="1344173" cy="646331"/>
          </a:xfrm>
        </p:grpSpPr>
        <p:sp>
          <p:nvSpPr>
            <p:cNvPr id="49" name="Callout: Down Arrow 48">
              <a:extLst>
                <a:ext uri="{FF2B5EF4-FFF2-40B4-BE49-F238E27FC236}">
                  <a16:creationId xmlns:a16="http://schemas.microsoft.com/office/drawing/2014/main" id="{AB6FA85F-15D0-E258-FF61-0D96CF01A83E}"/>
                </a:ext>
              </a:extLst>
            </p:cNvPr>
            <p:cNvSpPr/>
            <p:nvPr/>
          </p:nvSpPr>
          <p:spPr>
            <a:xfrm>
              <a:off x="5130040" y="1188557"/>
              <a:ext cx="1289542" cy="646331"/>
            </a:xfrm>
            <a:prstGeom prst="downArrowCallou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7594F84E-D4FE-B85C-82A3-41DAF98A7810}"/>
                </a:ext>
              </a:extLst>
            </p:cNvPr>
            <p:cNvSpPr txBox="1"/>
            <p:nvPr/>
          </p:nvSpPr>
          <p:spPr>
            <a:xfrm>
              <a:off x="5184671" y="1231496"/>
              <a:ext cx="1289542" cy="369332"/>
            </a:xfrm>
            <a:prstGeom prst="rect">
              <a:avLst/>
            </a:prstGeom>
            <a:noFill/>
          </p:spPr>
          <p:txBody>
            <a:bodyPr wrap="square" rtlCol="0">
              <a:spAutoFit/>
            </a:bodyPr>
            <a:lstStyle/>
            <a:p>
              <a:r>
                <a:rPr lang="en-GB" dirty="0">
                  <a:solidFill>
                    <a:schemeClr val="bg1"/>
                  </a:solidFill>
                </a:rPr>
                <a:t>2</a:t>
              </a:r>
              <a:r>
                <a:rPr lang="en-GB" baseline="30000" dirty="0">
                  <a:solidFill>
                    <a:schemeClr val="bg1"/>
                  </a:solidFill>
                </a:rPr>
                <a:t>nd</a:t>
              </a:r>
              <a:r>
                <a:rPr lang="en-GB" dirty="0">
                  <a:solidFill>
                    <a:schemeClr val="bg1"/>
                  </a:solidFill>
                </a:rPr>
                <a:t> Degree</a:t>
              </a:r>
            </a:p>
          </p:txBody>
        </p:sp>
      </p:grpSp>
      <p:grpSp>
        <p:nvGrpSpPr>
          <p:cNvPr id="60" name="Group 59">
            <a:extLst>
              <a:ext uri="{FF2B5EF4-FFF2-40B4-BE49-F238E27FC236}">
                <a16:creationId xmlns:a16="http://schemas.microsoft.com/office/drawing/2014/main" id="{5F58F580-FAFC-F4E2-77CE-C8B93B59859E}"/>
              </a:ext>
            </a:extLst>
          </p:cNvPr>
          <p:cNvGrpSpPr/>
          <p:nvPr/>
        </p:nvGrpSpPr>
        <p:grpSpPr>
          <a:xfrm>
            <a:off x="9096804" y="1161969"/>
            <a:ext cx="1335394" cy="646331"/>
            <a:chOff x="9096804" y="1161969"/>
            <a:chExt cx="1335394" cy="646331"/>
          </a:xfrm>
        </p:grpSpPr>
        <p:sp>
          <p:nvSpPr>
            <p:cNvPr id="50" name="Callout: Down Arrow 49">
              <a:extLst>
                <a:ext uri="{FF2B5EF4-FFF2-40B4-BE49-F238E27FC236}">
                  <a16:creationId xmlns:a16="http://schemas.microsoft.com/office/drawing/2014/main" id="{B324E86C-4231-CC7D-6A2E-F53C17C497F7}"/>
                </a:ext>
              </a:extLst>
            </p:cNvPr>
            <p:cNvSpPr/>
            <p:nvPr/>
          </p:nvSpPr>
          <p:spPr>
            <a:xfrm>
              <a:off x="9096804" y="1161969"/>
              <a:ext cx="1289542" cy="646331"/>
            </a:xfrm>
            <a:prstGeom prst="downArrowCallou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E307F66B-9F0B-987F-8BE9-4D751DEBCBEC}"/>
                </a:ext>
              </a:extLst>
            </p:cNvPr>
            <p:cNvSpPr txBox="1"/>
            <p:nvPr/>
          </p:nvSpPr>
          <p:spPr>
            <a:xfrm>
              <a:off x="9142656" y="1176502"/>
              <a:ext cx="1289542" cy="369332"/>
            </a:xfrm>
            <a:prstGeom prst="rect">
              <a:avLst/>
            </a:prstGeom>
            <a:noFill/>
          </p:spPr>
          <p:txBody>
            <a:bodyPr wrap="square" rtlCol="0">
              <a:spAutoFit/>
            </a:bodyPr>
            <a:lstStyle/>
            <a:p>
              <a:r>
                <a:rPr lang="en-GB" dirty="0">
                  <a:solidFill>
                    <a:schemeClr val="bg1"/>
                  </a:solidFill>
                </a:rPr>
                <a:t>3rd Degree</a:t>
              </a:r>
            </a:p>
          </p:txBody>
        </p:sp>
      </p:grpSp>
      <p:sp>
        <p:nvSpPr>
          <p:cNvPr id="54" name="TextBox 53">
            <a:extLst>
              <a:ext uri="{FF2B5EF4-FFF2-40B4-BE49-F238E27FC236}">
                <a16:creationId xmlns:a16="http://schemas.microsoft.com/office/drawing/2014/main" id="{3F6B5F13-DCA2-1E3E-8965-E0B2222AE326}"/>
              </a:ext>
            </a:extLst>
          </p:cNvPr>
          <p:cNvSpPr txBox="1"/>
          <p:nvPr/>
        </p:nvSpPr>
        <p:spPr>
          <a:xfrm>
            <a:off x="4277027" y="1833260"/>
            <a:ext cx="3387142" cy="369332"/>
          </a:xfrm>
          <a:prstGeom prst="rect">
            <a:avLst/>
          </a:prstGeom>
          <a:noFill/>
        </p:spPr>
        <p:txBody>
          <a:bodyPr wrap="square" rtlCol="0">
            <a:spAutoFit/>
          </a:bodyPr>
          <a:lstStyle/>
          <a:p>
            <a:r>
              <a:rPr lang="en-GB" dirty="0">
                <a:solidFill>
                  <a:srgbClr val="FFFF00"/>
                </a:solidFill>
              </a:rPr>
              <a:t>Cuckooing Exploitation</a:t>
            </a:r>
          </a:p>
        </p:txBody>
      </p:sp>
      <p:pic>
        <p:nvPicPr>
          <p:cNvPr id="56" name="Picture 55" descr="Alert button">
            <a:hlinkClick r:id="rId2" action="ppaction://hlinksldjump"/>
            <a:extLst>
              <a:ext uri="{FF2B5EF4-FFF2-40B4-BE49-F238E27FC236}">
                <a16:creationId xmlns:a16="http://schemas.microsoft.com/office/drawing/2014/main" id="{DCD253B2-7AEC-E164-C44B-EE299091BD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8403" y="2194023"/>
            <a:ext cx="774584" cy="774584"/>
          </a:xfrm>
          <a:prstGeom prst="rect">
            <a:avLst/>
          </a:prstGeom>
        </p:spPr>
      </p:pic>
      <p:pic>
        <p:nvPicPr>
          <p:cNvPr id="57" name="Picture 56" descr="Alert button">
            <a:hlinkClick r:id="rId4" action="ppaction://hlinksldjump"/>
            <a:extLst>
              <a:ext uri="{FF2B5EF4-FFF2-40B4-BE49-F238E27FC236}">
                <a16:creationId xmlns:a16="http://schemas.microsoft.com/office/drawing/2014/main" id="{26BCF88D-18B4-E4FF-FFEF-16A9141D47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836" y="2201981"/>
            <a:ext cx="774584" cy="774584"/>
          </a:xfrm>
          <a:prstGeom prst="rect">
            <a:avLst/>
          </a:prstGeom>
        </p:spPr>
      </p:pic>
      <p:pic>
        <p:nvPicPr>
          <p:cNvPr id="58" name="Picture 57" descr="Alert button">
            <a:hlinkClick r:id="rId5" action="ppaction://hlinksldjump"/>
            <a:extLst>
              <a:ext uri="{FF2B5EF4-FFF2-40B4-BE49-F238E27FC236}">
                <a16:creationId xmlns:a16="http://schemas.microsoft.com/office/drawing/2014/main" id="{F79E8D44-89E4-857F-31D9-03374BE72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1862" y="2157964"/>
            <a:ext cx="774584" cy="774584"/>
          </a:xfrm>
          <a:prstGeom prst="rect">
            <a:avLst/>
          </a:prstGeom>
        </p:spPr>
      </p:pic>
      <p:pic>
        <p:nvPicPr>
          <p:cNvPr id="62" name="Picture 61" descr="A close up of a logo&#10;&#10;Description automatically generated">
            <a:extLst>
              <a:ext uri="{FF2B5EF4-FFF2-40B4-BE49-F238E27FC236}">
                <a16:creationId xmlns:a16="http://schemas.microsoft.com/office/drawing/2014/main" id="{27133641-5A64-A9DB-01BB-4562D96622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69996" y="88602"/>
            <a:ext cx="1439516" cy="1043650"/>
          </a:xfrm>
          <a:prstGeom prst="rect">
            <a:avLst/>
          </a:prstGeom>
        </p:spPr>
      </p:pic>
    </p:spTree>
    <p:extLst>
      <p:ext uri="{BB962C8B-B14F-4D97-AF65-F5344CB8AC3E}">
        <p14:creationId xmlns:p14="http://schemas.microsoft.com/office/powerpoint/2010/main" val="325582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additive="base">
                                        <p:cTn id="37" dur="500" fill="hold"/>
                                        <p:tgtEl>
                                          <p:spTgt spid="59"/>
                                        </p:tgtEl>
                                        <p:attrNameLst>
                                          <p:attrName>ppt_x</p:attrName>
                                        </p:attrNameLst>
                                      </p:cBhvr>
                                      <p:tavLst>
                                        <p:tav tm="0">
                                          <p:val>
                                            <p:strVal val="#ppt_x"/>
                                          </p:val>
                                        </p:tav>
                                        <p:tav tm="100000">
                                          <p:val>
                                            <p:strVal val="#ppt_x"/>
                                          </p:val>
                                        </p:tav>
                                      </p:tavLst>
                                    </p:anim>
                                    <p:anim calcmode="lin" valueType="num">
                                      <p:cBhvr additive="base">
                                        <p:cTn id="38" dur="500" fill="hold"/>
                                        <p:tgtEl>
                                          <p:spTgt spid="59"/>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500"/>
                                        <p:tgtEl>
                                          <p:spTgt spid="4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500"/>
                                        <p:tgtEl>
                                          <p:spTgt spid="4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500"/>
                                        <p:tgtEl>
                                          <p:spTgt spid="4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500"/>
                                        <p:tgtEl>
                                          <p:spTgt spid="4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500"/>
                                        <p:tgtEl>
                                          <p:spTgt spid="4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500"/>
                                        <p:tgtEl>
                                          <p:spTgt spid="28"/>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2" presetClass="entr" presetSubtype="1" fill="hold" nodeType="clickEffect">
                                  <p:stCondLst>
                                    <p:cond delay="0"/>
                                  </p:stCondLst>
                                  <p:childTnLst>
                                    <p:set>
                                      <p:cBhvr>
                                        <p:cTn id="106" dur="1" fill="hold">
                                          <p:stCondLst>
                                            <p:cond delay="0"/>
                                          </p:stCondLst>
                                        </p:cTn>
                                        <p:tgtEl>
                                          <p:spTgt spid="60"/>
                                        </p:tgtEl>
                                        <p:attrNameLst>
                                          <p:attrName>style.visibility</p:attrName>
                                        </p:attrNameLst>
                                      </p:cBhvr>
                                      <p:to>
                                        <p:strVal val="visible"/>
                                      </p:to>
                                    </p:set>
                                    <p:anim calcmode="lin" valueType="num">
                                      <p:cBhvr additive="base">
                                        <p:cTn id="107" dur="500" fill="hold"/>
                                        <p:tgtEl>
                                          <p:spTgt spid="60"/>
                                        </p:tgtEl>
                                        <p:attrNameLst>
                                          <p:attrName>ppt_x</p:attrName>
                                        </p:attrNameLst>
                                      </p:cBhvr>
                                      <p:tavLst>
                                        <p:tav tm="0">
                                          <p:val>
                                            <p:strVal val="#ppt_x"/>
                                          </p:val>
                                        </p:tav>
                                        <p:tav tm="100000">
                                          <p:val>
                                            <p:strVal val="#ppt_x"/>
                                          </p:val>
                                        </p:tav>
                                      </p:tavLst>
                                    </p:anim>
                                    <p:anim calcmode="lin" valueType="num">
                                      <p:cBhvr additive="base">
                                        <p:cTn id="108"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animBg="1"/>
      <p:bldP spid="18" grpId="0" animBg="1"/>
      <p:bldP spid="24" grpId="0" animBg="1"/>
      <p:bldP spid="25" grpId="0" animBg="1"/>
      <p:bldP spid="26" grpId="0" animBg="1"/>
      <p:bldP spid="27" grpId="0" animBg="1"/>
      <p:bldP spid="28" grpId="0" animBg="1"/>
      <p:bldP spid="29" grpId="0" animBg="1"/>
      <p:bldP spid="30" grpId="0" animBg="1"/>
      <p:bldP spid="32"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2A8FCC16-24A3-879D-6E71-37C69B996878}"/>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Examples - 1</a:t>
            </a:r>
            <a:r>
              <a:rPr lang="en-US" sz="4000" kern="1200" baseline="30000">
                <a:solidFill>
                  <a:srgbClr val="FFFFFF"/>
                </a:solidFill>
                <a:latin typeface="+mj-lt"/>
                <a:ea typeface="+mj-ea"/>
                <a:cs typeface="+mj-cs"/>
              </a:rPr>
              <a:t>st</a:t>
            </a:r>
            <a:r>
              <a:rPr lang="en-US" sz="4000" kern="1200">
                <a:solidFill>
                  <a:srgbClr val="FFFFFF"/>
                </a:solidFill>
                <a:latin typeface="+mj-lt"/>
                <a:ea typeface="+mj-ea"/>
                <a:cs typeface="+mj-cs"/>
              </a:rPr>
              <a:t> Degree of Organisation </a:t>
            </a:r>
          </a:p>
        </p:txBody>
      </p:sp>
      <p:pic>
        <p:nvPicPr>
          <p:cNvPr id="2050" name="Picture 2" descr="Joan Blass at 84">
            <a:extLst>
              <a:ext uri="{FF2B5EF4-FFF2-40B4-BE49-F238E27FC236}">
                <a16:creationId xmlns:a16="http://schemas.microsoft.com/office/drawing/2014/main" id="{3A1945AB-063F-4192-905F-880D1F2A2C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263" y="2252818"/>
            <a:ext cx="1634058" cy="23523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4C62884-7E34-36A1-72DD-E1C551423AF7}"/>
              </a:ext>
            </a:extLst>
          </p:cNvPr>
          <p:cNvSpPr txBox="1"/>
          <p:nvPr/>
        </p:nvSpPr>
        <p:spPr>
          <a:xfrm>
            <a:off x="2986884" y="2252818"/>
            <a:ext cx="1927399" cy="3770263"/>
          </a:xfrm>
          <a:prstGeom prst="rect">
            <a:avLst/>
          </a:prstGeom>
          <a:noFill/>
        </p:spPr>
        <p:txBody>
          <a:bodyPr wrap="square" rtlCol="0">
            <a:spAutoFit/>
          </a:bodyPr>
          <a:lstStyle/>
          <a:p>
            <a:pPr defTabSz="768096">
              <a:spcAft>
                <a:spcPts val="600"/>
              </a:spcAft>
            </a:pPr>
            <a:r>
              <a:rPr lang="en-GB" sz="1600" kern="1200" dirty="0">
                <a:solidFill>
                  <a:schemeClr val="tx1"/>
                </a:solidFill>
                <a:latin typeface="+mn-lt"/>
                <a:ea typeface="+mn-ea"/>
                <a:cs typeface="+mn-cs"/>
              </a:rPr>
              <a:t>Joan Blass, 91</a:t>
            </a:r>
          </a:p>
          <a:p>
            <a:pPr defTabSz="768096">
              <a:spcAft>
                <a:spcPts val="600"/>
              </a:spcAft>
            </a:pPr>
            <a:r>
              <a:rPr lang="en-GB" sz="1600" kern="1200" dirty="0">
                <a:solidFill>
                  <a:srgbClr val="111111"/>
                </a:solidFill>
                <a:highlight>
                  <a:srgbClr val="FFFFFF"/>
                </a:highlight>
                <a:latin typeface="NonBreakingSpaceOverride"/>
                <a:ea typeface="+mn-ea"/>
                <a:cs typeface="+mn-cs"/>
              </a:rPr>
              <a:t>had severe dementia and terminal cancer. After her death in March 2016, her family discovered that a much younger man, age 68, had secretly married Joan five months previously. </a:t>
            </a:r>
          </a:p>
          <a:p>
            <a:pPr defTabSz="768096">
              <a:spcAft>
                <a:spcPts val="600"/>
              </a:spcAft>
            </a:pPr>
            <a:endParaRPr lang="en-GB" sz="1600" kern="1200" dirty="0">
              <a:solidFill>
                <a:srgbClr val="111111"/>
              </a:solidFill>
              <a:highlight>
                <a:srgbClr val="FFFFFF"/>
              </a:highlight>
              <a:latin typeface="NonBreakingSpaceOverride"/>
              <a:ea typeface="+mn-ea"/>
              <a:cs typeface="+mn-cs"/>
            </a:endParaRPr>
          </a:p>
          <a:p>
            <a:pPr defTabSz="768096">
              <a:spcAft>
                <a:spcPts val="600"/>
              </a:spcAft>
            </a:pPr>
            <a:r>
              <a:rPr lang="en-GB" sz="1600" kern="1200" dirty="0">
                <a:solidFill>
                  <a:srgbClr val="111111"/>
                </a:solidFill>
                <a:highlight>
                  <a:srgbClr val="FFFFFF"/>
                </a:highlight>
                <a:latin typeface="NonBreakingSpaceOverride"/>
                <a:ea typeface="+mn-ea"/>
                <a:cs typeface="+mn-cs"/>
              </a:rPr>
              <a:t>She never knew that she was married</a:t>
            </a:r>
            <a:endParaRPr lang="en-GB" sz="1600" dirty="0"/>
          </a:p>
        </p:txBody>
      </p:sp>
      <p:pic>
        <p:nvPicPr>
          <p:cNvPr id="2052" name="Picture 4" descr="Barry Spooner">
            <a:extLst>
              <a:ext uri="{FF2B5EF4-FFF2-40B4-BE49-F238E27FC236}">
                <a16:creationId xmlns:a16="http://schemas.microsoft.com/office/drawing/2014/main" id="{19D8ACB1-EC0F-1A3C-DBCB-3C74098D7C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2082" y="2112579"/>
            <a:ext cx="3678841" cy="20693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CCD82BB-3072-0848-EE7F-94B836BBA6BB}"/>
              </a:ext>
            </a:extLst>
          </p:cNvPr>
          <p:cNvSpPr txBox="1"/>
          <p:nvPr/>
        </p:nvSpPr>
        <p:spPr>
          <a:xfrm>
            <a:off x="5732145" y="4364630"/>
            <a:ext cx="5042278" cy="2323713"/>
          </a:xfrm>
          <a:prstGeom prst="rect">
            <a:avLst/>
          </a:prstGeom>
          <a:noFill/>
        </p:spPr>
        <p:txBody>
          <a:bodyPr wrap="square" rtlCol="0">
            <a:spAutoFit/>
          </a:bodyPr>
          <a:lstStyle/>
          <a:p>
            <a:pPr defTabSz="768096">
              <a:spcAft>
                <a:spcPts val="600"/>
              </a:spcAft>
            </a:pPr>
            <a:r>
              <a:rPr lang="en-GB" sz="1600" kern="1200" dirty="0">
                <a:solidFill>
                  <a:schemeClr val="tx1"/>
                </a:solidFill>
                <a:latin typeface="+mn-lt"/>
                <a:ea typeface="+mn-ea"/>
                <a:cs typeface="+mn-cs"/>
              </a:rPr>
              <a:t>Barry Spooner, 74.</a:t>
            </a:r>
          </a:p>
          <a:p>
            <a:pPr defTabSz="768096" fontAlgn="base">
              <a:spcAft>
                <a:spcPts val="600"/>
              </a:spcAft>
            </a:pPr>
            <a:r>
              <a:rPr lang="en-GB" sz="1600" kern="1200" dirty="0">
                <a:solidFill>
                  <a:srgbClr val="1F2025"/>
                </a:solidFill>
                <a:highlight>
                  <a:srgbClr val="FFFFFF"/>
                </a:highlight>
                <a:latin typeface="lato-regular"/>
                <a:ea typeface="+mn-ea"/>
                <a:cs typeface="+mn-cs"/>
              </a:rPr>
              <a:t>Mr Spooner had met Sara Hansford in 2020 and he took pity on her after she told him she was homeless.</a:t>
            </a:r>
          </a:p>
          <a:p>
            <a:pPr defTabSz="768096" fontAlgn="base">
              <a:spcAft>
                <a:spcPts val="600"/>
              </a:spcAft>
            </a:pPr>
            <a:r>
              <a:rPr lang="en-GB" sz="1600" kern="1200" dirty="0">
                <a:solidFill>
                  <a:srgbClr val="1F2025"/>
                </a:solidFill>
                <a:highlight>
                  <a:srgbClr val="FFFFFF"/>
                </a:highlight>
                <a:latin typeface="lato-regular"/>
                <a:ea typeface="+mn-ea"/>
                <a:cs typeface="+mn-cs"/>
              </a:rPr>
              <a:t>From that point on she subjected him to ‘mental and physical suffering’, using a ‘combination of persuasion, threats, aggression and violence’ to cause him to give her his life savings to fund her drug habit</a:t>
            </a:r>
          </a:p>
          <a:p>
            <a:pPr>
              <a:spcAft>
                <a:spcPts val="600"/>
              </a:spcAft>
            </a:pPr>
            <a:endParaRPr lang="en-GB" dirty="0"/>
          </a:p>
        </p:txBody>
      </p:sp>
      <p:sp>
        <p:nvSpPr>
          <p:cNvPr id="9" name="Arrow: Curved Left 8">
            <a:hlinkClick r:id="rId4" action="ppaction://hlinksldjump"/>
            <a:extLst>
              <a:ext uri="{FF2B5EF4-FFF2-40B4-BE49-F238E27FC236}">
                <a16:creationId xmlns:a16="http://schemas.microsoft.com/office/drawing/2014/main" id="{E32F069E-C81E-85E9-7FFC-8DE5D8D02F67}"/>
              </a:ext>
            </a:extLst>
          </p:cNvPr>
          <p:cNvSpPr/>
          <p:nvPr/>
        </p:nvSpPr>
        <p:spPr>
          <a:xfrm rot="10304500" flipH="1">
            <a:off x="862078" y="5698846"/>
            <a:ext cx="587840" cy="64847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 name="Picture 9" descr="A close up of a logo&#10;&#10;Description automatically generated">
            <a:extLst>
              <a:ext uri="{FF2B5EF4-FFF2-40B4-BE49-F238E27FC236}">
                <a16:creationId xmlns:a16="http://schemas.microsoft.com/office/drawing/2014/main" id="{E657D5A1-0E15-423A-6B38-E8E92A8218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6428" y="5729522"/>
            <a:ext cx="1439516" cy="1043650"/>
          </a:xfrm>
          <a:prstGeom prst="rect">
            <a:avLst/>
          </a:prstGeom>
        </p:spPr>
      </p:pic>
    </p:spTree>
    <p:extLst>
      <p:ext uri="{BB962C8B-B14F-4D97-AF65-F5344CB8AC3E}">
        <p14:creationId xmlns:p14="http://schemas.microsoft.com/office/powerpoint/2010/main" val="1392626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0B386D-42D4-C032-FC97-AF008B9A3036}"/>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Examples: 2</a:t>
            </a:r>
            <a:r>
              <a:rPr lang="en-US" sz="4000" kern="1200" baseline="30000">
                <a:solidFill>
                  <a:srgbClr val="FFFFFF"/>
                </a:solidFill>
                <a:latin typeface="+mj-lt"/>
                <a:ea typeface="+mj-ea"/>
                <a:cs typeface="+mj-cs"/>
              </a:rPr>
              <a:t>nd</a:t>
            </a:r>
            <a:r>
              <a:rPr lang="en-US" sz="4000" kern="1200">
                <a:solidFill>
                  <a:srgbClr val="FFFFFF"/>
                </a:solidFill>
                <a:latin typeface="+mj-lt"/>
                <a:ea typeface="+mj-ea"/>
                <a:cs typeface="+mj-cs"/>
              </a:rPr>
              <a:t> Degree of Cuckooing</a:t>
            </a:r>
          </a:p>
        </p:txBody>
      </p:sp>
      <p:pic>
        <p:nvPicPr>
          <p:cNvPr id="1030" name="Picture 6" descr="Angela Wrightson">
            <a:extLst>
              <a:ext uri="{FF2B5EF4-FFF2-40B4-BE49-F238E27FC236}">
                <a16:creationId xmlns:a16="http://schemas.microsoft.com/office/drawing/2014/main" id="{32E38963-F498-B72F-EDA2-C94E23FDC3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64199"/>
            <a:ext cx="4632101" cy="26055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19B4EE70-C4A2-6CD8-4DAA-1696533146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420" y="1708506"/>
            <a:ext cx="3209063" cy="24274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58796B2-E81D-9E4D-BF1E-35DFFB6D5521}"/>
              </a:ext>
            </a:extLst>
          </p:cNvPr>
          <p:cNvSpPr txBox="1"/>
          <p:nvPr/>
        </p:nvSpPr>
        <p:spPr>
          <a:xfrm>
            <a:off x="269467" y="4110198"/>
            <a:ext cx="3424673" cy="2462213"/>
          </a:xfrm>
          <a:prstGeom prst="rect">
            <a:avLst/>
          </a:prstGeom>
          <a:noFill/>
        </p:spPr>
        <p:txBody>
          <a:bodyPr wrap="square" rtlCol="0">
            <a:spAutoFit/>
          </a:bodyPr>
          <a:lstStyle/>
          <a:p>
            <a:pPr defTabSz="649224">
              <a:spcAft>
                <a:spcPts val="600"/>
              </a:spcAft>
            </a:pPr>
            <a:r>
              <a:rPr lang="en-GB" sz="1278" kern="1200" dirty="0">
                <a:solidFill>
                  <a:srgbClr val="4B4A4A"/>
                </a:solidFill>
                <a:latin typeface="Arial" panose="020B0604020202020204" pitchFamily="34" charset="0"/>
                <a:ea typeface="+mn-ea"/>
                <a:cs typeface="+mn-cs"/>
              </a:rPr>
              <a:t> </a:t>
            </a:r>
            <a:r>
              <a:rPr lang="en-GB" sz="1400" kern="1200" dirty="0">
                <a:solidFill>
                  <a:srgbClr val="4B4A4A"/>
                </a:solidFill>
                <a:latin typeface="Arial" panose="020B0604020202020204" pitchFamily="34" charset="0"/>
                <a:ea typeface="+mn-ea"/>
                <a:cs typeface="+mn-cs"/>
              </a:rPr>
              <a:t>Johnnie, who has a mild learning disability, invited someone who he thought was his friend into his house on a rainy afternoon. He thought the man would only stay for a couple of days.</a:t>
            </a:r>
          </a:p>
          <a:p>
            <a:pPr defTabSz="649224">
              <a:spcAft>
                <a:spcPts val="600"/>
              </a:spcAft>
            </a:pPr>
            <a:r>
              <a:rPr lang="en-GB" sz="1400" kern="1200" dirty="0">
                <a:solidFill>
                  <a:srgbClr val="4B4A4A"/>
                </a:solidFill>
                <a:latin typeface="Arial" panose="020B0604020202020204" pitchFamily="34" charset="0"/>
                <a:ea typeface="+mn-ea"/>
                <a:cs typeface="+mn-cs"/>
              </a:rPr>
              <a:t>By the time this ‘friend’ left four years later, he had stolen thousands of pounds and used Johnnie’s home to take and sell drugs.</a:t>
            </a:r>
          </a:p>
          <a:p>
            <a:pPr>
              <a:spcAft>
                <a:spcPts val="600"/>
              </a:spcAft>
            </a:pPr>
            <a:endParaRPr lang="en-GB" dirty="0"/>
          </a:p>
        </p:txBody>
      </p:sp>
      <p:sp>
        <p:nvSpPr>
          <p:cNvPr id="9" name="TextBox 8">
            <a:extLst>
              <a:ext uri="{FF2B5EF4-FFF2-40B4-BE49-F238E27FC236}">
                <a16:creationId xmlns:a16="http://schemas.microsoft.com/office/drawing/2014/main" id="{9EC2CF8A-55D8-FAD8-E595-68283F6395CB}"/>
              </a:ext>
            </a:extLst>
          </p:cNvPr>
          <p:cNvSpPr txBox="1"/>
          <p:nvPr/>
        </p:nvSpPr>
        <p:spPr>
          <a:xfrm>
            <a:off x="6058005" y="4280935"/>
            <a:ext cx="4670096" cy="2754600"/>
          </a:xfrm>
          <a:prstGeom prst="rect">
            <a:avLst/>
          </a:prstGeom>
          <a:noFill/>
        </p:spPr>
        <p:txBody>
          <a:bodyPr wrap="square" rtlCol="0">
            <a:spAutoFit/>
          </a:bodyPr>
          <a:lstStyle/>
          <a:p>
            <a:pPr defTabSz="649224">
              <a:spcAft>
                <a:spcPts val="600"/>
              </a:spcAft>
            </a:pPr>
            <a:r>
              <a:rPr lang="en-GB" sz="1400" kern="1200" dirty="0">
                <a:solidFill>
                  <a:schemeClr val="tx1"/>
                </a:solidFill>
                <a:latin typeface="+mn-lt"/>
                <a:ea typeface="+mn-ea"/>
                <a:cs typeface="+mn-cs"/>
              </a:rPr>
              <a:t>Angela Wrightson, 47</a:t>
            </a:r>
          </a:p>
          <a:p>
            <a:pPr defTabSz="649224">
              <a:spcAft>
                <a:spcPts val="600"/>
              </a:spcAft>
            </a:pPr>
            <a:r>
              <a:rPr lang="en-GB" sz="1400" kern="1200" dirty="0">
                <a:solidFill>
                  <a:srgbClr val="141414"/>
                </a:solidFill>
                <a:highlight>
                  <a:srgbClr val="FFFFFF"/>
                </a:highlight>
                <a:latin typeface="ReithSans"/>
                <a:ea typeface="+mn-ea"/>
                <a:cs typeface="+mn-cs"/>
              </a:rPr>
              <a:t>Ms Wrightson would allow a steady stream of people into her home at all hours, day and night. Groups of youths started dropping by first thing in the morning so she could buy them cigarettes. Underage drinkers congregated in her living room and on the proviso she could share their drink, she would buy them alcohol from the local shop - where three-litre bottles of 7.5% cider can be bought for about £3.</a:t>
            </a:r>
          </a:p>
          <a:p>
            <a:pPr defTabSz="649224" fontAlgn="base">
              <a:spcAft>
                <a:spcPts val="600"/>
              </a:spcAft>
            </a:pPr>
            <a:r>
              <a:rPr lang="en-GB" sz="1400" kern="1200" dirty="0">
                <a:solidFill>
                  <a:srgbClr val="141414"/>
                </a:solidFill>
                <a:highlight>
                  <a:srgbClr val="FFFFFF"/>
                </a:highlight>
                <a:latin typeface="ReithSans"/>
                <a:ea typeface="+mn-ea"/>
                <a:cs typeface="+mn-cs"/>
              </a:rPr>
              <a:t>Sometimes she called a neighbour "to make the kids scatter" when they ignored her pleas to leave.</a:t>
            </a:r>
          </a:p>
          <a:p>
            <a:pPr>
              <a:spcAft>
                <a:spcPts val="600"/>
              </a:spcAft>
            </a:pPr>
            <a:endParaRPr lang="en-GB" dirty="0"/>
          </a:p>
        </p:txBody>
      </p:sp>
      <p:sp>
        <p:nvSpPr>
          <p:cNvPr id="10" name="Arrow: Curved Left 9">
            <a:hlinkClick r:id="rId5" action="ppaction://hlinksldjump"/>
            <a:extLst>
              <a:ext uri="{FF2B5EF4-FFF2-40B4-BE49-F238E27FC236}">
                <a16:creationId xmlns:a16="http://schemas.microsoft.com/office/drawing/2014/main" id="{F8E1590E-99EB-4609-4DAA-3955D527EFB3}"/>
              </a:ext>
            </a:extLst>
          </p:cNvPr>
          <p:cNvSpPr/>
          <p:nvPr/>
        </p:nvSpPr>
        <p:spPr>
          <a:xfrm rot="10304500" flipH="1">
            <a:off x="4626130" y="5729680"/>
            <a:ext cx="499884" cy="551442"/>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1" name="Picture 10" descr="A close up of a logo&#10;&#10;Description automatically generated">
            <a:extLst>
              <a:ext uri="{FF2B5EF4-FFF2-40B4-BE49-F238E27FC236}">
                <a16:creationId xmlns:a16="http://schemas.microsoft.com/office/drawing/2014/main" id="{F568C814-9A61-61D5-4DF9-9E8A1EA849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46428" y="5729522"/>
            <a:ext cx="1439516" cy="1043650"/>
          </a:xfrm>
          <a:prstGeom prst="rect">
            <a:avLst/>
          </a:prstGeom>
        </p:spPr>
      </p:pic>
    </p:spTree>
    <p:extLst>
      <p:ext uri="{BB962C8B-B14F-4D97-AF65-F5344CB8AC3E}">
        <p14:creationId xmlns:p14="http://schemas.microsoft.com/office/powerpoint/2010/main" val="10265176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1.3|2.1|2.2|1.5|1.9|4.3|0.6|0.6|14.1|9.4|1.9|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344</TotalTime>
  <Words>848</Words>
  <Application>Microsoft Office PowerPoint</Application>
  <PresentationFormat>Widescreen</PresentationFormat>
  <Paragraphs>92</Paragraphs>
  <Slides>11</Slides>
  <Notes>1</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The Complexity of Cuckooing</vt:lpstr>
      <vt:lpstr>The Need for Theory</vt:lpstr>
      <vt:lpstr>“Cuckooing” as an Emergent Pattern of Exploitation</vt:lpstr>
      <vt:lpstr>A Complex Adaptive Systems Model of Cuckooing</vt:lpstr>
      <vt:lpstr>A Complex System of Relationships</vt:lpstr>
      <vt:lpstr>PowerPoint Presentation</vt:lpstr>
      <vt:lpstr>Degrees of Organisation</vt:lpstr>
      <vt:lpstr>Examples - 1st Degree of Organisation </vt:lpstr>
      <vt:lpstr>Examples: 2nd Degree of Cuckooing</vt:lpstr>
      <vt:lpstr>Examples: 3rd Degree of Organisation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Complexity of Cuckooing</dc:title>
  <dc:creator>Craig Barlow</dc:creator>
  <cp:lastModifiedBy>Craig Barlow</cp:lastModifiedBy>
  <cp:revision>2</cp:revision>
  <dcterms:created xsi:type="dcterms:W3CDTF">2024-07-23T09:34:26Z</dcterms:created>
  <dcterms:modified xsi:type="dcterms:W3CDTF">2024-07-23T15:31:51Z</dcterms:modified>
</cp:coreProperties>
</file>