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89" r:id="rId3"/>
    <p:sldId id="288" r:id="rId4"/>
    <p:sldId id="282" r:id="rId5"/>
    <p:sldId id="297" r:id="rId6"/>
    <p:sldId id="277" r:id="rId7"/>
    <p:sldId id="293" r:id="rId8"/>
    <p:sldId id="286" r:id="rId9"/>
    <p:sldId id="298" r:id="rId10"/>
    <p:sldId id="296" r:id="rId11"/>
    <p:sldId id="278" r:id="rId12"/>
    <p:sldId id="292" r:id="rId13"/>
    <p:sldId id="294" r:id="rId14"/>
    <p:sldId id="295" r:id="rId15"/>
    <p:sldId id="279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D9791-CAC2-48B8-AB06-92000273CE89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3A21-2039-4A5F-85E9-E1CD5C191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3A21-2039-4A5F-85E9-E1CD5C1916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A6E7-DF40-2191-72B2-60BEECF2C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2B5E4-FFB1-4943-147F-7FA0EA126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DD33-1D8B-8EA3-AFDE-3A021CA1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CDBD3-7AE2-EB46-7333-D93FECDA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6655-2805-C94C-B179-C7E1C4B2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3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413E-5AB5-242E-F748-3C2C7962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EDC24-42C5-8F3F-510E-1CC56007D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BD4D-BEF0-4A92-E16C-24E855A4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F93BD-47F2-2552-67C3-52E34BFA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ED9ED-8681-FAF0-F153-DA9DB890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88463-DC0B-592B-695D-7AAD91A90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CB696-6E81-92D7-C6B4-2B2FAFCD4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1B3E-A8F2-E2B9-CE19-84B562BE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5A692-C266-4E56-9000-8EB97A2C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4594D-F034-F2C6-FD7E-497A012B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3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7A9B-E8FA-288F-4DF7-5D357A1B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27918-9E8C-3E5A-4BFC-D72D2D5D1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67646-A5AE-A2E2-6760-FEA2CB85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7E19-3876-F771-0D97-5269E0A8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6512-C505-9274-214A-20CA9BF4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3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87B7-359E-3C55-B7FC-3DE5F486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19464-CDFA-D3F3-A772-9F186578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C5481-4FFD-E91B-1918-DB6F7670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D9552-20EC-7078-2505-84F481B3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EA94A-0736-B0A9-B7BA-74CFBD61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3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05AA-B285-88BB-B462-327D504B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9483C-4771-93BC-3BC8-A5611C670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96535-D2C1-B248-164A-87F7D749A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CF9D2-A6B2-0BE2-AD87-0487A77B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B5E71-CFC6-12C6-BFDF-18E7E79E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B646E-F4F0-00D5-64B0-4FC24FF6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9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7C9E-730D-34FB-ED55-2D9ED596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F0412-13B7-51B1-14F1-A3B231C1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45A3D-0D1C-1D53-90EA-EA2354D61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EB601-1A0A-C4B0-93F2-CE22D39A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AA433-43BF-5DA7-3B9A-B08EE9D19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1A26-8EF8-4E77-DA8E-B8C530CE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4B591-35D9-77A3-6319-AE82F25A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3C31B-FA61-41C8-3EC5-DCCC8972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2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CF3F-C820-99A3-3AE3-F4434EFF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B5785-F888-0739-6021-EF1C4331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A0AC9-577D-52AD-DD67-CBEDFEC2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39D08-6EDE-C773-2A73-E00B34A2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7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27A8F-3460-44F5-37B7-39BCC87E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08F54-0AC8-3764-913F-8D1DE9D7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99175-677A-06D5-21FB-CD229094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9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F34C-052B-D96C-4A00-51972738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FF0C-BF8D-D7F2-FA6A-9BA0678D3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045A7-9855-70D3-340C-AA5454357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EB4EC-28FD-12BC-7009-7678CB77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9E198-2791-5516-00F8-E924CFE3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81775-4181-B287-8411-BD9E9BEA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2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A1B0-1C5F-AE95-6D11-5D8B0701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D9225-8957-AFFF-D86B-5838C8BC4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3CD3A-1697-E3BB-EE7A-C05717CAF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8CC6E-81F1-88D0-2DD8-621CCA88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DE160-5627-06F6-4137-A498E463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AC356-B269-473C-F218-97810473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4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CD8AB-E57B-2A06-01BD-B1D2B6F1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F4A2-CD27-74A6-2BA0-09A7F488C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413D-A8AD-8DF0-B64C-8B82C08DF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A622-303D-41AC-BD5B-15443AD6A0B7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B8BC-2835-19EA-9177-3A4F77F39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2F54-89B5-5FAE-1DA6-2AE8B74F8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2F5A-31FD-45B5-851D-B282ED43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7A19E-198C-AEE4-6931-435B6FA2C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609" y="2145818"/>
            <a:ext cx="4805996" cy="164459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tx2"/>
                </a:solidFill>
              </a:rPr>
              <a:t>Tackling Cuckooing in </a:t>
            </a:r>
            <a:br>
              <a:rPr lang="en-GB" sz="4000" dirty="0">
                <a:solidFill>
                  <a:schemeClr val="tx2"/>
                </a:solidFill>
              </a:rPr>
            </a:br>
            <a:r>
              <a:rPr lang="en-GB" sz="40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025BC-2BDF-B515-22E2-0222F665E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896" y="295157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>
                <a:solidFill>
                  <a:schemeClr val="tx2"/>
                </a:solidFill>
              </a:rPr>
              <a:t>31 January 2024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7D4AAAC-7166-1193-7F1D-54C391CB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r="5093"/>
          <a:stretch/>
        </p:blipFill>
        <p:spPr>
          <a:xfrm>
            <a:off x="5853325" y="10"/>
            <a:ext cx="6338370" cy="685798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3DFB5C00-6040-4666-9765-4391ECB26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70456" y="-1"/>
            <a:ext cx="6421545" cy="6858001"/>
            <a:chOff x="5770456" y="-12663"/>
            <a:chExt cx="6421545" cy="685800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5AF136B-F25D-4A62-92D1-409DE6B3A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6158" y="12665"/>
              <a:ext cx="6015842" cy="6832673"/>
            </a:xfrm>
            <a:custGeom>
              <a:avLst/>
              <a:gdLst>
                <a:gd name="connsiteX0" fmla="*/ 6015842 w 6015842"/>
                <a:gd name="connsiteY0" fmla="*/ 6607627 h 6832673"/>
                <a:gd name="connsiteX1" fmla="*/ 6015842 w 6015842"/>
                <a:gd name="connsiteY1" fmla="*/ 6832673 h 6832673"/>
                <a:gd name="connsiteX2" fmla="*/ 5735634 w 6015842"/>
                <a:gd name="connsiteY2" fmla="*/ 6832673 h 6832673"/>
                <a:gd name="connsiteX3" fmla="*/ 5818530 w 6015842"/>
                <a:gd name="connsiteY3" fmla="*/ 6767255 h 6832673"/>
                <a:gd name="connsiteX4" fmla="*/ 4633062 w 6015842"/>
                <a:gd name="connsiteY4" fmla="*/ 499 h 6832673"/>
                <a:gd name="connsiteX5" fmla="*/ 4830740 w 6015842"/>
                <a:gd name="connsiteY5" fmla="*/ 7861 h 6832673"/>
                <a:gd name="connsiteX6" fmla="*/ 5614049 w 6015842"/>
                <a:gd name="connsiteY6" fmla="*/ 130835 h 6832673"/>
                <a:gd name="connsiteX7" fmla="*/ 5900717 w 6015842"/>
                <a:gd name="connsiteY7" fmla="*/ 218147 h 6832673"/>
                <a:gd name="connsiteX8" fmla="*/ 6015842 w 6015842"/>
                <a:gd name="connsiteY8" fmla="*/ 264101 h 6832673"/>
                <a:gd name="connsiteX9" fmla="*/ 6015842 w 6015842"/>
                <a:gd name="connsiteY9" fmla="*/ 662291 h 6832673"/>
                <a:gd name="connsiteX10" fmla="*/ 5865183 w 6015842"/>
                <a:gd name="connsiteY10" fmla="*/ 601873 h 6832673"/>
                <a:gd name="connsiteX11" fmla="*/ 5522516 w 6015842"/>
                <a:gd name="connsiteY11" fmla="*/ 496937 h 6832673"/>
                <a:gd name="connsiteX12" fmla="*/ 4809762 w 6015842"/>
                <a:gd name="connsiteY12" fmla="*/ 394287 h 6832673"/>
                <a:gd name="connsiteX13" fmla="*/ 4087181 w 6015842"/>
                <a:gd name="connsiteY13" fmla="*/ 420838 h 6832673"/>
                <a:gd name="connsiteX14" fmla="*/ 3378242 w 6015842"/>
                <a:gd name="connsiteY14" fmla="*/ 571551 h 6832673"/>
                <a:gd name="connsiteX15" fmla="*/ 1488325 w 6015842"/>
                <a:gd name="connsiteY15" fmla="*/ 1639596 h 6832673"/>
                <a:gd name="connsiteX16" fmla="*/ 993256 w 6015842"/>
                <a:gd name="connsiteY16" fmla="*/ 2176884 h 6832673"/>
                <a:gd name="connsiteX17" fmla="*/ 601602 w 6015842"/>
                <a:gd name="connsiteY17" fmla="*/ 2794422 h 6832673"/>
                <a:gd name="connsiteX18" fmla="*/ 335805 w 6015842"/>
                <a:gd name="connsiteY18" fmla="*/ 3476785 h 6832673"/>
                <a:gd name="connsiteX19" fmla="*/ 238991 w 6015842"/>
                <a:gd name="connsiteY19" fmla="*/ 4205577 h 6832673"/>
                <a:gd name="connsiteX20" fmla="*/ 279770 w 6015842"/>
                <a:gd name="connsiteY20" fmla="*/ 4561593 h 6832673"/>
                <a:gd name="connsiteX21" fmla="*/ 400346 w 6015842"/>
                <a:gd name="connsiteY21" fmla="*/ 4894912 h 6832673"/>
                <a:gd name="connsiteX22" fmla="*/ 484398 w 6015842"/>
                <a:gd name="connsiteY22" fmla="*/ 5051706 h 6832673"/>
                <a:gd name="connsiteX23" fmla="*/ 580920 w 6015842"/>
                <a:gd name="connsiteY23" fmla="*/ 5203606 h 6832673"/>
                <a:gd name="connsiteX24" fmla="*/ 803883 w 6015842"/>
                <a:gd name="connsiteY24" fmla="*/ 5497171 h 6832673"/>
                <a:gd name="connsiteX25" fmla="*/ 1045184 w 6015842"/>
                <a:gd name="connsiteY25" fmla="*/ 5792959 h 6832673"/>
                <a:gd name="connsiteX26" fmla="*/ 1165173 w 6015842"/>
                <a:gd name="connsiteY26" fmla="*/ 5947381 h 6832673"/>
                <a:gd name="connsiteX27" fmla="*/ 1222822 w 6015842"/>
                <a:gd name="connsiteY27" fmla="*/ 6023035 h 6832673"/>
                <a:gd name="connsiteX28" fmla="*/ 1279296 w 6015842"/>
                <a:gd name="connsiteY28" fmla="*/ 6095720 h 6832673"/>
                <a:gd name="connsiteX29" fmla="*/ 1764538 w 6015842"/>
                <a:gd name="connsiteY29" fmla="*/ 6631821 h 6832673"/>
                <a:gd name="connsiteX30" fmla="*/ 1979400 w 6015842"/>
                <a:gd name="connsiteY30" fmla="*/ 6832673 h 6832673"/>
                <a:gd name="connsiteX31" fmla="*/ 1213789 w 6015842"/>
                <a:gd name="connsiteY31" fmla="*/ 6832673 h 6832673"/>
                <a:gd name="connsiteX32" fmla="*/ 1117208 w 6015842"/>
                <a:gd name="connsiteY32" fmla="*/ 6706732 h 6832673"/>
                <a:gd name="connsiteX33" fmla="*/ 894535 w 6015842"/>
                <a:gd name="connsiteY33" fmla="*/ 6375343 h 6832673"/>
                <a:gd name="connsiteX34" fmla="*/ 842461 w 6015842"/>
                <a:gd name="connsiteY34" fmla="*/ 6291085 h 6832673"/>
                <a:gd name="connsiteX35" fmla="*/ 792736 w 6015842"/>
                <a:gd name="connsiteY35" fmla="*/ 6209052 h 6832673"/>
                <a:gd name="connsiteX36" fmla="*/ 694454 w 6015842"/>
                <a:gd name="connsiteY36" fmla="*/ 6050330 h 6832673"/>
                <a:gd name="connsiteX37" fmla="*/ 490706 w 6015842"/>
                <a:gd name="connsiteY37" fmla="*/ 5724130 h 6832673"/>
                <a:gd name="connsiteX38" fmla="*/ 292239 w 6015842"/>
                <a:gd name="connsiteY38" fmla="*/ 5381020 h 6832673"/>
                <a:gd name="connsiteX39" fmla="*/ 202759 w 6015842"/>
                <a:gd name="connsiteY39" fmla="*/ 5199305 h 6832673"/>
                <a:gd name="connsiteX40" fmla="*/ 126628 w 6015842"/>
                <a:gd name="connsiteY40" fmla="*/ 5010171 h 6832673"/>
                <a:gd name="connsiteX41" fmla="*/ 67953 w 6015842"/>
                <a:gd name="connsiteY41" fmla="*/ 4812881 h 6832673"/>
                <a:gd name="connsiteX42" fmla="*/ 46243 w 6015842"/>
                <a:gd name="connsiteY42" fmla="*/ 4712306 h 6832673"/>
                <a:gd name="connsiteX43" fmla="*/ 36709 w 6015842"/>
                <a:gd name="connsiteY43" fmla="*/ 4661870 h 6832673"/>
                <a:gd name="connsiteX44" fmla="*/ 28789 w 6015842"/>
                <a:gd name="connsiteY44" fmla="*/ 4611286 h 6832673"/>
                <a:gd name="connsiteX45" fmla="*/ 38 w 6015842"/>
                <a:gd name="connsiteY45" fmla="*/ 4205577 h 6832673"/>
                <a:gd name="connsiteX46" fmla="*/ 81448 w 6015842"/>
                <a:gd name="connsiteY46" fmla="*/ 3416115 h 6832673"/>
                <a:gd name="connsiteX47" fmla="*/ 326122 w 6015842"/>
                <a:gd name="connsiteY47" fmla="*/ 2659581 h 6832673"/>
                <a:gd name="connsiteX48" fmla="*/ 1243505 w 6015842"/>
                <a:gd name="connsiteY48" fmla="*/ 1374811 h 6832673"/>
                <a:gd name="connsiteX49" fmla="*/ 1851817 w 6015842"/>
                <a:gd name="connsiteY49" fmla="*/ 871494 h 6832673"/>
                <a:gd name="connsiteX50" fmla="*/ 4040976 w 6015842"/>
                <a:gd name="connsiteY50" fmla="*/ 31151 h 6832673"/>
                <a:gd name="connsiteX51" fmla="*/ 4633062 w 6015842"/>
                <a:gd name="connsiteY51" fmla="*/ 499 h 683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15842" h="6832673">
                  <a:moveTo>
                    <a:pt x="6015842" y="6607627"/>
                  </a:moveTo>
                  <a:lnTo>
                    <a:pt x="6015842" y="6832673"/>
                  </a:lnTo>
                  <a:lnTo>
                    <a:pt x="5735634" y="6832673"/>
                  </a:lnTo>
                  <a:lnTo>
                    <a:pt x="5818530" y="6767255"/>
                  </a:lnTo>
                  <a:close/>
                  <a:moveTo>
                    <a:pt x="4633062" y="499"/>
                  </a:moveTo>
                  <a:cubicBezTo>
                    <a:pt x="4698976" y="1486"/>
                    <a:pt x="4764884" y="3940"/>
                    <a:pt x="4830740" y="7861"/>
                  </a:cubicBezTo>
                  <a:cubicBezTo>
                    <a:pt x="5095128" y="23382"/>
                    <a:pt x="5357448" y="64564"/>
                    <a:pt x="5614049" y="130835"/>
                  </a:cubicBezTo>
                  <a:cubicBezTo>
                    <a:pt x="5710834" y="155913"/>
                    <a:pt x="5806471" y="185048"/>
                    <a:pt x="5900717" y="218147"/>
                  </a:cubicBezTo>
                  <a:lnTo>
                    <a:pt x="6015842" y="264101"/>
                  </a:lnTo>
                  <a:lnTo>
                    <a:pt x="6015842" y="662291"/>
                  </a:lnTo>
                  <a:lnTo>
                    <a:pt x="5865183" y="601873"/>
                  </a:lnTo>
                  <a:cubicBezTo>
                    <a:pt x="5753061" y="560521"/>
                    <a:pt x="5638663" y="525479"/>
                    <a:pt x="5522516" y="496937"/>
                  </a:cubicBezTo>
                  <a:cubicBezTo>
                    <a:pt x="5288740" y="439663"/>
                    <a:pt x="5050052" y="405286"/>
                    <a:pt x="4809762" y="394287"/>
                  </a:cubicBezTo>
                  <a:cubicBezTo>
                    <a:pt x="4568594" y="381810"/>
                    <a:pt x="4326810" y="390696"/>
                    <a:pt x="4087181" y="420838"/>
                  </a:cubicBezTo>
                  <a:cubicBezTo>
                    <a:pt x="3847216" y="451509"/>
                    <a:pt x="3610112" y="501913"/>
                    <a:pt x="3378242" y="571551"/>
                  </a:cubicBezTo>
                  <a:cubicBezTo>
                    <a:pt x="2679220" y="784970"/>
                    <a:pt x="2034383" y="1149380"/>
                    <a:pt x="1488325" y="1639596"/>
                  </a:cubicBezTo>
                  <a:cubicBezTo>
                    <a:pt x="1308517" y="1804150"/>
                    <a:pt x="1142887" y="1983894"/>
                    <a:pt x="993256" y="2176884"/>
                  </a:cubicBezTo>
                  <a:cubicBezTo>
                    <a:pt x="843445" y="2369563"/>
                    <a:pt x="712290" y="2576362"/>
                    <a:pt x="601602" y="2794422"/>
                  </a:cubicBezTo>
                  <a:cubicBezTo>
                    <a:pt x="489834" y="3011933"/>
                    <a:pt x="400757" y="3240628"/>
                    <a:pt x="335805" y="3476785"/>
                  </a:cubicBezTo>
                  <a:cubicBezTo>
                    <a:pt x="271624" y="3714276"/>
                    <a:pt x="239065" y="3959377"/>
                    <a:pt x="238991" y="4205577"/>
                  </a:cubicBezTo>
                  <a:cubicBezTo>
                    <a:pt x="239262" y="4325420"/>
                    <a:pt x="252943" y="4444849"/>
                    <a:pt x="279770" y="4561593"/>
                  </a:cubicBezTo>
                  <a:cubicBezTo>
                    <a:pt x="307988" y="4676763"/>
                    <a:pt x="348413" y="4788524"/>
                    <a:pt x="400346" y="4894912"/>
                  </a:cubicBezTo>
                  <a:cubicBezTo>
                    <a:pt x="426018" y="4948165"/>
                    <a:pt x="454327" y="5000381"/>
                    <a:pt x="484398" y="5051706"/>
                  </a:cubicBezTo>
                  <a:cubicBezTo>
                    <a:pt x="514468" y="5103033"/>
                    <a:pt x="547181" y="5153617"/>
                    <a:pt x="580920" y="5203606"/>
                  </a:cubicBezTo>
                  <a:cubicBezTo>
                    <a:pt x="649275" y="5303291"/>
                    <a:pt x="725259" y="5400008"/>
                    <a:pt x="803883" y="5497171"/>
                  </a:cubicBezTo>
                  <a:cubicBezTo>
                    <a:pt x="882508" y="5594333"/>
                    <a:pt x="965240" y="5691644"/>
                    <a:pt x="1045184" y="5792959"/>
                  </a:cubicBezTo>
                  <a:cubicBezTo>
                    <a:pt x="1085571" y="5843395"/>
                    <a:pt x="1125568" y="5894870"/>
                    <a:pt x="1165173" y="5947381"/>
                  </a:cubicBezTo>
                  <a:lnTo>
                    <a:pt x="1222822" y="6023035"/>
                  </a:lnTo>
                  <a:cubicBezTo>
                    <a:pt x="1241744" y="6047215"/>
                    <a:pt x="1259787" y="6072135"/>
                    <a:pt x="1279296" y="6095720"/>
                  </a:cubicBezTo>
                  <a:cubicBezTo>
                    <a:pt x="1430649" y="6283772"/>
                    <a:pt x="1592663" y="6462773"/>
                    <a:pt x="1764538" y="6631821"/>
                  </a:cubicBezTo>
                  <a:lnTo>
                    <a:pt x="1979400" y="6832673"/>
                  </a:lnTo>
                  <a:lnTo>
                    <a:pt x="1213789" y="6832673"/>
                  </a:lnTo>
                  <a:lnTo>
                    <a:pt x="1117208" y="6706732"/>
                  </a:lnTo>
                  <a:cubicBezTo>
                    <a:pt x="1038730" y="6598297"/>
                    <a:pt x="964066" y="6487930"/>
                    <a:pt x="894535" y="6375343"/>
                  </a:cubicBezTo>
                  <a:cubicBezTo>
                    <a:pt x="876640" y="6347454"/>
                    <a:pt x="859771" y="6319121"/>
                    <a:pt x="842461" y="6291085"/>
                  </a:cubicBezTo>
                  <a:lnTo>
                    <a:pt x="792736" y="6209052"/>
                  </a:lnTo>
                  <a:cubicBezTo>
                    <a:pt x="760903" y="6156245"/>
                    <a:pt x="727753" y="6103584"/>
                    <a:pt x="694454" y="6050330"/>
                  </a:cubicBezTo>
                  <a:lnTo>
                    <a:pt x="490706" y="5724130"/>
                  </a:lnTo>
                  <a:cubicBezTo>
                    <a:pt x="422643" y="5613617"/>
                    <a:pt x="355167" y="5499692"/>
                    <a:pt x="292239" y="5381020"/>
                  </a:cubicBezTo>
                  <a:cubicBezTo>
                    <a:pt x="260847" y="5321686"/>
                    <a:pt x="230631" y="5261310"/>
                    <a:pt x="202759" y="5199305"/>
                  </a:cubicBezTo>
                  <a:cubicBezTo>
                    <a:pt x="174889" y="5137299"/>
                    <a:pt x="149511" y="5074254"/>
                    <a:pt x="126628" y="5010171"/>
                  </a:cubicBezTo>
                  <a:cubicBezTo>
                    <a:pt x="103745" y="4946089"/>
                    <a:pt x="84529" y="4879485"/>
                    <a:pt x="67953" y="4812881"/>
                  </a:cubicBezTo>
                  <a:cubicBezTo>
                    <a:pt x="60179" y="4779355"/>
                    <a:pt x="52551" y="4745979"/>
                    <a:pt x="46243" y="4712306"/>
                  </a:cubicBezTo>
                  <a:lnTo>
                    <a:pt x="36709" y="4661870"/>
                  </a:lnTo>
                  <a:lnTo>
                    <a:pt x="28789" y="4611286"/>
                  </a:lnTo>
                  <a:cubicBezTo>
                    <a:pt x="8927" y="4476995"/>
                    <a:pt x="-684" y="4341352"/>
                    <a:pt x="38" y="4205577"/>
                  </a:cubicBezTo>
                  <a:cubicBezTo>
                    <a:pt x="735" y="3940316"/>
                    <a:pt x="28012" y="3675812"/>
                    <a:pt x="81448" y="3416115"/>
                  </a:cubicBezTo>
                  <a:cubicBezTo>
                    <a:pt x="134458" y="3155392"/>
                    <a:pt x="216542" y="2901597"/>
                    <a:pt x="326122" y="2659581"/>
                  </a:cubicBezTo>
                  <a:cubicBezTo>
                    <a:pt x="546153" y="2175993"/>
                    <a:pt x="866666" y="1743286"/>
                    <a:pt x="1243505" y="1374811"/>
                  </a:cubicBezTo>
                  <a:cubicBezTo>
                    <a:pt x="1432510" y="1190706"/>
                    <a:pt x="1635952" y="1022387"/>
                    <a:pt x="1851817" y="871494"/>
                  </a:cubicBezTo>
                  <a:cubicBezTo>
                    <a:pt x="2502124" y="413640"/>
                    <a:pt x="3254043" y="125004"/>
                    <a:pt x="4040976" y="31151"/>
                  </a:cubicBezTo>
                  <a:cubicBezTo>
                    <a:pt x="4237529" y="7767"/>
                    <a:pt x="4435320" y="-2463"/>
                    <a:pt x="4633062" y="49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A545AB-98A3-4EA5-8D41-F52106038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97958" y="32887"/>
              <a:ext cx="5994043" cy="6812451"/>
            </a:xfrm>
            <a:custGeom>
              <a:avLst/>
              <a:gdLst>
                <a:gd name="connsiteX0" fmla="*/ 5994043 w 5994043"/>
                <a:gd name="connsiteY0" fmla="*/ 6088971 h 6812451"/>
                <a:gd name="connsiteX1" fmla="*/ 5994043 w 5994043"/>
                <a:gd name="connsiteY1" fmla="*/ 6812451 h 6812451"/>
                <a:gd name="connsiteX2" fmla="*/ 4989355 w 5994043"/>
                <a:gd name="connsiteY2" fmla="*/ 6812451 h 6812451"/>
                <a:gd name="connsiteX3" fmla="*/ 5129829 w 5994043"/>
                <a:gd name="connsiteY3" fmla="*/ 6731039 h 6812451"/>
                <a:gd name="connsiteX4" fmla="*/ 5840791 w 5994043"/>
                <a:gd name="connsiteY4" fmla="*/ 6209052 h 6812451"/>
                <a:gd name="connsiteX5" fmla="*/ 4646021 w 5994043"/>
                <a:gd name="connsiteY5" fmla="*/ 0 h 6812451"/>
                <a:gd name="connsiteX6" fmla="*/ 5834943 w 5994043"/>
                <a:gd name="connsiteY6" fmla="*/ 187955 h 6812451"/>
                <a:gd name="connsiteX7" fmla="*/ 5994043 w 5994043"/>
                <a:gd name="connsiteY7" fmla="*/ 246737 h 6812451"/>
                <a:gd name="connsiteX8" fmla="*/ 5994043 w 5994043"/>
                <a:gd name="connsiteY8" fmla="*/ 1234190 h 6812451"/>
                <a:gd name="connsiteX9" fmla="*/ 5813213 w 5994043"/>
                <a:gd name="connsiteY9" fmla="*/ 1136134 h 6812451"/>
                <a:gd name="connsiteX10" fmla="*/ 4645435 w 5994043"/>
                <a:gd name="connsiteY10" fmla="*/ 890335 h 6812451"/>
                <a:gd name="connsiteX11" fmla="*/ 3262616 w 5994043"/>
                <a:gd name="connsiteY11" fmla="*/ 1158830 h 6812451"/>
                <a:gd name="connsiteX12" fmla="*/ 2030445 w 5994043"/>
                <a:gd name="connsiteY12" fmla="*/ 1900528 h 6812451"/>
                <a:gd name="connsiteX13" fmla="*/ 1183473 w 5994043"/>
                <a:gd name="connsiteY13" fmla="*/ 2961898 h 6812451"/>
                <a:gd name="connsiteX14" fmla="*/ 880124 w 5994043"/>
                <a:gd name="connsiteY14" fmla="*/ 4180805 h 6812451"/>
                <a:gd name="connsiteX15" fmla="*/ 1381647 w 5994043"/>
                <a:gd name="connsiteY15" fmla="*/ 5288309 h 6812451"/>
                <a:gd name="connsiteX16" fmla="*/ 1651257 w 5994043"/>
                <a:gd name="connsiteY16" fmla="*/ 5671767 h 6812451"/>
                <a:gd name="connsiteX17" fmla="*/ 2679827 w 5994043"/>
                <a:gd name="connsiteY17" fmla="*/ 6733581 h 6812451"/>
                <a:gd name="connsiteX18" fmla="*/ 2818128 w 5994043"/>
                <a:gd name="connsiteY18" fmla="*/ 6812451 h 6812451"/>
                <a:gd name="connsiteX19" fmla="*/ 1420330 w 5994043"/>
                <a:gd name="connsiteY19" fmla="*/ 6812451 h 6812451"/>
                <a:gd name="connsiteX20" fmla="*/ 1286880 w 5994043"/>
                <a:gd name="connsiteY20" fmla="*/ 6661555 h 6812451"/>
                <a:gd name="connsiteX21" fmla="*/ 922515 w 5994043"/>
                <a:gd name="connsiteY21" fmla="*/ 6171671 h 6812451"/>
                <a:gd name="connsiteX22" fmla="*/ 0 w 5994043"/>
                <a:gd name="connsiteY22" fmla="*/ 4180805 h 6812451"/>
                <a:gd name="connsiteX23" fmla="*/ 4645435 w 5994043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4043" h="6812451">
                  <a:moveTo>
                    <a:pt x="5994043" y="6088971"/>
                  </a:moveTo>
                  <a:lnTo>
                    <a:pt x="5994043" y="6812451"/>
                  </a:lnTo>
                  <a:lnTo>
                    <a:pt x="4989355" y="6812451"/>
                  </a:lnTo>
                  <a:lnTo>
                    <a:pt x="5129829" y="6731039"/>
                  </a:lnTo>
                  <a:cubicBezTo>
                    <a:pt x="5358317" y="6586623"/>
                    <a:pt x="5590395" y="6406975"/>
                    <a:pt x="5840791" y="6209052"/>
                  </a:cubicBezTo>
                  <a:close/>
                  <a:moveTo>
                    <a:pt x="4646021" y="0"/>
                  </a:moveTo>
                  <a:cubicBezTo>
                    <a:pt x="5075935" y="0"/>
                    <a:pt x="5473199" y="65804"/>
                    <a:pt x="5834943" y="187955"/>
                  </a:cubicBezTo>
                  <a:lnTo>
                    <a:pt x="5994043" y="246737"/>
                  </a:lnTo>
                  <a:lnTo>
                    <a:pt x="5994043" y="1234190"/>
                  </a:lnTo>
                  <a:lnTo>
                    <a:pt x="5813213" y="1136134"/>
                  </a:lnTo>
                  <a:cubicBezTo>
                    <a:pt x="5466151" y="973109"/>
                    <a:pt x="5073323" y="890335"/>
                    <a:pt x="4645435" y="890335"/>
                  </a:cubicBezTo>
                  <a:cubicBezTo>
                    <a:pt x="4193787" y="890335"/>
                    <a:pt x="3715146" y="983493"/>
                    <a:pt x="3262616" y="1158830"/>
                  </a:cubicBezTo>
                  <a:cubicBezTo>
                    <a:pt x="2813519" y="1334122"/>
                    <a:pt x="2396942" y="1584891"/>
                    <a:pt x="2030445" y="1900528"/>
                  </a:cubicBezTo>
                  <a:cubicBezTo>
                    <a:pt x="1672528" y="2210706"/>
                    <a:pt x="1379593" y="2577698"/>
                    <a:pt x="1183473" y="2961898"/>
                  </a:cubicBezTo>
                  <a:cubicBezTo>
                    <a:pt x="982804" y="3356334"/>
                    <a:pt x="880124" y="3766345"/>
                    <a:pt x="880124" y="4180805"/>
                  </a:cubicBezTo>
                  <a:cubicBezTo>
                    <a:pt x="880124" y="4577020"/>
                    <a:pt x="1033705" y="4806798"/>
                    <a:pt x="1381647" y="5288309"/>
                  </a:cubicBezTo>
                  <a:cubicBezTo>
                    <a:pt x="1468632" y="5408909"/>
                    <a:pt x="1558551" y="5533662"/>
                    <a:pt x="1651257" y="5671767"/>
                  </a:cubicBezTo>
                  <a:cubicBezTo>
                    <a:pt x="1979104" y="6160396"/>
                    <a:pt x="2315457" y="6507809"/>
                    <a:pt x="2679827" y="6733581"/>
                  </a:cubicBezTo>
                  <a:lnTo>
                    <a:pt x="2818128" y="6812451"/>
                  </a:lnTo>
                  <a:lnTo>
                    <a:pt x="1420330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4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85B985B-4E1C-4D7F-A82E-CE87F95EF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8976" y="32887"/>
              <a:ext cx="6013025" cy="6812451"/>
            </a:xfrm>
            <a:custGeom>
              <a:avLst/>
              <a:gdLst>
                <a:gd name="connsiteX0" fmla="*/ 6013025 w 6013025"/>
                <a:gd name="connsiteY0" fmla="*/ 6261711 h 6812451"/>
                <a:gd name="connsiteX1" fmla="*/ 6013025 w 6013025"/>
                <a:gd name="connsiteY1" fmla="*/ 6812451 h 6812451"/>
                <a:gd name="connsiteX2" fmla="*/ 5273640 w 6013025"/>
                <a:gd name="connsiteY2" fmla="*/ 6812451 h 6812451"/>
                <a:gd name="connsiteX3" fmla="*/ 5321464 w 6013025"/>
                <a:gd name="connsiteY3" fmla="*/ 6781445 h 6812451"/>
                <a:gd name="connsiteX4" fmla="*/ 5931296 w 6013025"/>
                <a:gd name="connsiteY4" fmla="*/ 6325796 h 6812451"/>
                <a:gd name="connsiteX5" fmla="*/ 4646022 w 6013025"/>
                <a:gd name="connsiteY5" fmla="*/ 0 h 6812451"/>
                <a:gd name="connsiteX6" fmla="*/ 6012842 w 6013025"/>
                <a:gd name="connsiteY6" fmla="*/ 253682 h 6812451"/>
                <a:gd name="connsiteX7" fmla="*/ 6013025 w 6013025"/>
                <a:gd name="connsiteY7" fmla="*/ 253762 h 6812451"/>
                <a:gd name="connsiteX8" fmla="*/ 6013025 w 6013025"/>
                <a:gd name="connsiteY8" fmla="*/ 1076411 h 6812451"/>
                <a:gd name="connsiteX9" fmla="*/ 5874968 w 6013025"/>
                <a:gd name="connsiteY9" fmla="*/ 1001590 h 6812451"/>
                <a:gd name="connsiteX10" fmla="*/ 4645435 w 6013025"/>
                <a:gd name="connsiteY10" fmla="*/ 741995 h 6812451"/>
                <a:gd name="connsiteX11" fmla="*/ 3209956 w 6013025"/>
                <a:gd name="connsiteY11" fmla="*/ 1021170 h 6812451"/>
                <a:gd name="connsiteX12" fmla="*/ 1935097 w 6013025"/>
                <a:gd name="connsiteY12" fmla="*/ 1787938 h 6812451"/>
                <a:gd name="connsiteX13" fmla="*/ 1053214 w 6013025"/>
                <a:gd name="connsiteY13" fmla="*/ 2893811 h 6812451"/>
                <a:gd name="connsiteX14" fmla="*/ 733436 w 6013025"/>
                <a:gd name="connsiteY14" fmla="*/ 4180805 h 6812451"/>
                <a:gd name="connsiteX15" fmla="*/ 1262683 w 6013025"/>
                <a:gd name="connsiteY15" fmla="*/ 5375977 h 6812451"/>
                <a:gd name="connsiteX16" fmla="*/ 1529361 w 6013025"/>
                <a:gd name="connsiteY16" fmla="*/ 5755283 h 6812451"/>
                <a:gd name="connsiteX17" fmla="*/ 2477042 w 6013025"/>
                <a:gd name="connsiteY17" fmla="*/ 6776885 h 6812451"/>
                <a:gd name="connsiteX18" fmla="*/ 2533056 w 6013025"/>
                <a:gd name="connsiteY18" fmla="*/ 6812451 h 6812451"/>
                <a:gd name="connsiteX19" fmla="*/ 1420329 w 6013025"/>
                <a:gd name="connsiteY19" fmla="*/ 6812451 h 6812451"/>
                <a:gd name="connsiteX20" fmla="*/ 1286880 w 6013025"/>
                <a:gd name="connsiteY20" fmla="*/ 6661555 h 6812451"/>
                <a:gd name="connsiteX21" fmla="*/ 922515 w 6013025"/>
                <a:gd name="connsiteY21" fmla="*/ 6171671 h 6812451"/>
                <a:gd name="connsiteX22" fmla="*/ 0 w 6013025"/>
                <a:gd name="connsiteY22" fmla="*/ 4180805 h 6812451"/>
                <a:gd name="connsiteX23" fmla="*/ 4645435 w 6013025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3025" h="6812451">
                  <a:moveTo>
                    <a:pt x="6013025" y="6261711"/>
                  </a:moveTo>
                  <a:lnTo>
                    <a:pt x="6013025" y="6812451"/>
                  </a:lnTo>
                  <a:lnTo>
                    <a:pt x="5273640" y="6812451"/>
                  </a:lnTo>
                  <a:lnTo>
                    <a:pt x="5321464" y="6781445"/>
                  </a:lnTo>
                  <a:cubicBezTo>
                    <a:pt x="5513938" y="6651587"/>
                    <a:pt x="5713420" y="6497963"/>
                    <a:pt x="5931296" y="6325796"/>
                  </a:cubicBezTo>
                  <a:close/>
                  <a:moveTo>
                    <a:pt x="4646022" y="0"/>
                  </a:moveTo>
                  <a:cubicBezTo>
                    <a:pt x="5147587" y="0"/>
                    <a:pt x="5604713" y="89566"/>
                    <a:pt x="6012842" y="253682"/>
                  </a:cubicBezTo>
                  <a:lnTo>
                    <a:pt x="6013025" y="253762"/>
                  </a:lnTo>
                  <a:lnTo>
                    <a:pt x="6013025" y="1076411"/>
                  </a:lnTo>
                  <a:lnTo>
                    <a:pt x="5874968" y="1001590"/>
                  </a:lnTo>
                  <a:cubicBezTo>
                    <a:pt x="5508543" y="829367"/>
                    <a:pt x="5094739" y="741995"/>
                    <a:pt x="4645435" y="741995"/>
                  </a:cubicBezTo>
                  <a:cubicBezTo>
                    <a:pt x="4168703" y="741995"/>
                    <a:pt x="3685809" y="835895"/>
                    <a:pt x="3209956" y="1021170"/>
                  </a:cubicBezTo>
                  <a:cubicBezTo>
                    <a:pt x="2745309" y="1202264"/>
                    <a:pt x="2314283" y="1461517"/>
                    <a:pt x="1935097" y="1787938"/>
                  </a:cubicBezTo>
                  <a:cubicBezTo>
                    <a:pt x="1557525" y="2115028"/>
                    <a:pt x="1260777" y="2487212"/>
                    <a:pt x="1053214" y="2893811"/>
                  </a:cubicBezTo>
                  <a:cubicBezTo>
                    <a:pt x="840958" y="3309458"/>
                    <a:pt x="733436" y="3742460"/>
                    <a:pt x="733436" y="4180805"/>
                  </a:cubicBezTo>
                  <a:cubicBezTo>
                    <a:pt x="733436" y="4622561"/>
                    <a:pt x="905208" y="4880374"/>
                    <a:pt x="1262683" y="5375977"/>
                  </a:cubicBezTo>
                  <a:cubicBezTo>
                    <a:pt x="1348936" y="5495539"/>
                    <a:pt x="1438122" y="5619106"/>
                    <a:pt x="1529361" y="5755283"/>
                  </a:cubicBezTo>
                  <a:cubicBezTo>
                    <a:pt x="1828942" y="6201779"/>
                    <a:pt x="2138082" y="6538284"/>
                    <a:pt x="2477042" y="6776885"/>
                  </a:cubicBezTo>
                  <a:lnTo>
                    <a:pt x="2533056" y="6812451"/>
                  </a:lnTo>
                  <a:lnTo>
                    <a:pt x="1420329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5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3BF9A0-E8BD-4AE9-9312-413ACFE3A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5112" y="-12663"/>
              <a:ext cx="6156889" cy="6858000"/>
            </a:xfrm>
            <a:custGeom>
              <a:avLst/>
              <a:gdLst>
                <a:gd name="connsiteX0" fmla="*/ 2697511 w 6156889"/>
                <a:gd name="connsiteY0" fmla="*/ 0 h 6858000"/>
                <a:gd name="connsiteX1" fmla="*/ 6012777 w 6156889"/>
                <a:gd name="connsiteY1" fmla="*/ 0 h 6858000"/>
                <a:gd name="connsiteX2" fmla="*/ 6130331 w 6156889"/>
                <a:gd name="connsiteY2" fmla="*/ 54136 h 6858000"/>
                <a:gd name="connsiteX3" fmla="*/ 6156889 w 6156889"/>
                <a:gd name="connsiteY3" fmla="*/ 68258 h 6858000"/>
                <a:gd name="connsiteX4" fmla="*/ 6156889 w 6156889"/>
                <a:gd name="connsiteY4" fmla="*/ 430986 h 6858000"/>
                <a:gd name="connsiteX5" fmla="*/ 5996798 w 6156889"/>
                <a:gd name="connsiteY5" fmla="*/ 361212 h 6858000"/>
                <a:gd name="connsiteX6" fmla="*/ 5637513 w 6156889"/>
                <a:gd name="connsiteY6" fmla="*/ 243549 h 6858000"/>
                <a:gd name="connsiteX7" fmla="*/ 5269544 w 6156889"/>
                <a:gd name="connsiteY7" fmla="*/ 169380 h 6858000"/>
                <a:gd name="connsiteX8" fmla="*/ 4898545 w 6156889"/>
                <a:gd name="connsiteY8" fmla="*/ 136002 h 6858000"/>
                <a:gd name="connsiteX9" fmla="*/ 4736575 w 6156889"/>
                <a:gd name="connsiteY9" fmla="*/ 132591 h 6858000"/>
                <a:gd name="connsiteX10" fmla="*/ 4152501 w 6156889"/>
                <a:gd name="connsiteY10" fmla="*/ 177093 h 6858000"/>
                <a:gd name="connsiteX11" fmla="*/ 3785688 w 6156889"/>
                <a:gd name="connsiteY11" fmla="*/ 251263 h 6858000"/>
                <a:gd name="connsiteX12" fmla="*/ 3424793 w 6156889"/>
                <a:gd name="connsiteY12" fmla="*/ 356583 h 6858000"/>
                <a:gd name="connsiteX13" fmla="*/ 3073425 w 6156889"/>
                <a:gd name="connsiteY13" fmla="*/ 490979 h 6858000"/>
                <a:gd name="connsiteX14" fmla="*/ 2732162 w 6156889"/>
                <a:gd name="connsiteY14" fmla="*/ 653411 h 6858000"/>
                <a:gd name="connsiteX15" fmla="*/ 2083562 w 6156889"/>
                <a:gd name="connsiteY15" fmla="*/ 1054373 h 6858000"/>
                <a:gd name="connsiteX16" fmla="*/ 1930543 w 6156889"/>
                <a:gd name="connsiteY16" fmla="*/ 1169336 h 6858000"/>
                <a:gd name="connsiteX17" fmla="*/ 1867890 w 6156889"/>
                <a:gd name="connsiteY17" fmla="*/ 1218733 h 6858000"/>
                <a:gd name="connsiteX18" fmla="*/ 1855187 w 6156889"/>
                <a:gd name="connsiteY18" fmla="*/ 1228968 h 6858000"/>
                <a:gd name="connsiteX19" fmla="*/ 1781565 w 6156889"/>
                <a:gd name="connsiteY19" fmla="*/ 1289343 h 6858000"/>
                <a:gd name="connsiteX20" fmla="*/ 1495015 w 6156889"/>
                <a:gd name="connsiteY20" fmla="*/ 1547751 h 6858000"/>
                <a:gd name="connsiteX21" fmla="*/ 984708 w 6156889"/>
                <a:gd name="connsiteY21" fmla="*/ 2132951 h 6858000"/>
                <a:gd name="connsiteX22" fmla="*/ 767305 w 6156889"/>
                <a:gd name="connsiteY22" fmla="*/ 2459299 h 6858000"/>
                <a:gd name="connsiteX23" fmla="*/ 582382 w 6156889"/>
                <a:gd name="connsiteY23" fmla="*/ 2806859 h 6858000"/>
                <a:gd name="connsiteX24" fmla="*/ 541818 w 6156889"/>
                <a:gd name="connsiteY24" fmla="*/ 2895863 h 6858000"/>
                <a:gd name="connsiteX25" fmla="*/ 521896 w 6156889"/>
                <a:gd name="connsiteY25" fmla="*/ 2940364 h 6858000"/>
                <a:gd name="connsiteX26" fmla="*/ 503130 w 6156889"/>
                <a:gd name="connsiteY26" fmla="*/ 2985756 h 6858000"/>
                <a:gd name="connsiteX27" fmla="*/ 500243 w 6156889"/>
                <a:gd name="connsiteY27" fmla="*/ 2992728 h 6858000"/>
                <a:gd name="connsiteX28" fmla="*/ 467329 w 6156889"/>
                <a:gd name="connsiteY28" fmla="*/ 3077133 h 6858000"/>
                <a:gd name="connsiteX29" fmla="*/ 454626 w 6156889"/>
                <a:gd name="connsiteY29" fmla="*/ 3111399 h 6858000"/>
                <a:gd name="connsiteX30" fmla="*/ 433548 w 6156889"/>
                <a:gd name="connsiteY30" fmla="*/ 3170735 h 6858000"/>
                <a:gd name="connsiteX31" fmla="*/ 433548 w 6156889"/>
                <a:gd name="connsiteY31" fmla="*/ 3171477 h 6858000"/>
                <a:gd name="connsiteX32" fmla="*/ 323692 w 6156889"/>
                <a:gd name="connsiteY32" fmla="*/ 3552414 h 6858000"/>
                <a:gd name="connsiteX33" fmla="*/ 234768 w 6156889"/>
                <a:gd name="connsiteY33" fmla="*/ 4341877 h 6858000"/>
                <a:gd name="connsiteX34" fmla="*/ 273600 w 6156889"/>
                <a:gd name="connsiteY34" fmla="*/ 4733940 h 6858000"/>
                <a:gd name="connsiteX35" fmla="*/ 386489 w 6156889"/>
                <a:gd name="connsiteY35" fmla="*/ 5105974 h 6858000"/>
                <a:gd name="connsiteX36" fmla="*/ 413628 w 6156889"/>
                <a:gd name="connsiteY36" fmla="*/ 5168870 h 6858000"/>
                <a:gd name="connsiteX37" fmla="*/ 425176 w 6156889"/>
                <a:gd name="connsiteY37" fmla="*/ 5194384 h 6858000"/>
                <a:gd name="connsiteX38" fmla="*/ 435570 w 6156889"/>
                <a:gd name="connsiteY38" fmla="*/ 5215745 h 6858000"/>
                <a:gd name="connsiteX39" fmla="*/ 468194 w 6156889"/>
                <a:gd name="connsiteY39" fmla="*/ 5280867 h 6858000"/>
                <a:gd name="connsiteX40" fmla="*/ 564915 w 6156889"/>
                <a:gd name="connsiteY40" fmla="*/ 5450715 h 6858000"/>
                <a:gd name="connsiteX41" fmla="*/ 672174 w 6156889"/>
                <a:gd name="connsiteY41" fmla="*/ 5615521 h 6858000"/>
                <a:gd name="connsiteX42" fmla="*/ 787660 w 6156889"/>
                <a:gd name="connsiteY42" fmla="*/ 5777360 h 6858000"/>
                <a:gd name="connsiteX43" fmla="*/ 933894 w 6156889"/>
                <a:gd name="connsiteY43" fmla="*/ 5971536 h 6858000"/>
                <a:gd name="connsiteX44" fmla="*/ 1030614 w 6156889"/>
                <a:gd name="connsiteY44" fmla="*/ 6098961 h 6858000"/>
                <a:gd name="connsiteX45" fmla="*/ 1152885 w 6156889"/>
                <a:gd name="connsiteY45" fmla="*/ 6263172 h 6858000"/>
                <a:gd name="connsiteX46" fmla="*/ 1215248 w 6156889"/>
                <a:gd name="connsiteY46" fmla="*/ 6350397 h 6858000"/>
                <a:gd name="connsiteX47" fmla="*/ 1271259 w 6156889"/>
                <a:gd name="connsiteY47" fmla="*/ 6428720 h 6858000"/>
                <a:gd name="connsiteX48" fmla="*/ 1369279 w 6156889"/>
                <a:gd name="connsiteY48" fmla="*/ 6561483 h 6858000"/>
                <a:gd name="connsiteX49" fmla="*/ 1388190 w 6156889"/>
                <a:gd name="connsiteY49" fmla="*/ 6586701 h 6858000"/>
                <a:gd name="connsiteX50" fmla="*/ 1397717 w 6156889"/>
                <a:gd name="connsiteY50" fmla="*/ 6598865 h 6858000"/>
                <a:gd name="connsiteX51" fmla="*/ 1510605 w 6156889"/>
                <a:gd name="connsiteY51" fmla="*/ 6739342 h 6858000"/>
                <a:gd name="connsiteX52" fmla="*/ 1613307 w 6156889"/>
                <a:gd name="connsiteY52" fmla="*/ 6858000 h 6858000"/>
                <a:gd name="connsiteX53" fmla="*/ 916995 w 6156889"/>
                <a:gd name="connsiteY53" fmla="*/ 6858000 h 6858000"/>
                <a:gd name="connsiteX54" fmla="*/ 818055 w 6156889"/>
                <a:gd name="connsiteY54" fmla="*/ 6724213 h 6858000"/>
                <a:gd name="connsiteX55" fmla="*/ 590467 w 6156889"/>
                <a:gd name="connsiteY55" fmla="*/ 6365824 h 6858000"/>
                <a:gd name="connsiteX56" fmla="*/ 1 w 6156889"/>
                <a:gd name="connsiteY56" fmla="*/ 4123180 h 6858000"/>
                <a:gd name="connsiteX57" fmla="*/ 2644788 w 6156889"/>
                <a:gd name="connsiteY57" fmla="*/ 2137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156889" h="6858000">
                  <a:moveTo>
                    <a:pt x="2697511" y="0"/>
                  </a:moveTo>
                  <a:lnTo>
                    <a:pt x="6012777" y="0"/>
                  </a:lnTo>
                  <a:lnTo>
                    <a:pt x="6130331" y="54136"/>
                  </a:lnTo>
                  <a:lnTo>
                    <a:pt x="6156889" y="68258"/>
                  </a:lnTo>
                  <a:lnTo>
                    <a:pt x="6156889" y="430986"/>
                  </a:lnTo>
                  <a:lnTo>
                    <a:pt x="5996798" y="361212"/>
                  </a:lnTo>
                  <a:cubicBezTo>
                    <a:pt x="5879619" y="314469"/>
                    <a:pt x="5759632" y="275159"/>
                    <a:pt x="5637513" y="243549"/>
                  </a:cubicBezTo>
                  <a:cubicBezTo>
                    <a:pt x="5516267" y="211953"/>
                    <a:pt x="5393420" y="187194"/>
                    <a:pt x="5269544" y="169380"/>
                  </a:cubicBezTo>
                  <a:cubicBezTo>
                    <a:pt x="5146509" y="151850"/>
                    <a:pt x="5022677" y="140710"/>
                    <a:pt x="4898545" y="136002"/>
                  </a:cubicBezTo>
                  <a:cubicBezTo>
                    <a:pt x="4844843" y="133778"/>
                    <a:pt x="4790421" y="132591"/>
                    <a:pt x="4736575" y="132591"/>
                  </a:cubicBezTo>
                  <a:cubicBezTo>
                    <a:pt x="4541085" y="132750"/>
                    <a:pt x="4345869" y="147625"/>
                    <a:pt x="4152501" y="177093"/>
                  </a:cubicBezTo>
                  <a:cubicBezTo>
                    <a:pt x="4025611" y="197711"/>
                    <a:pt x="3902184" y="222484"/>
                    <a:pt x="3785688" y="251263"/>
                  </a:cubicBezTo>
                  <a:cubicBezTo>
                    <a:pt x="3659662" y="282414"/>
                    <a:pt x="3538548" y="318163"/>
                    <a:pt x="3424793" y="356583"/>
                  </a:cubicBezTo>
                  <a:cubicBezTo>
                    <a:pt x="3306130" y="396636"/>
                    <a:pt x="3188333" y="441582"/>
                    <a:pt x="3073425" y="490979"/>
                  </a:cubicBezTo>
                  <a:cubicBezTo>
                    <a:pt x="2958516" y="540376"/>
                    <a:pt x="2843751" y="595114"/>
                    <a:pt x="2732162" y="653411"/>
                  </a:cubicBezTo>
                  <a:cubicBezTo>
                    <a:pt x="2507123" y="771357"/>
                    <a:pt x="2290398" y="905336"/>
                    <a:pt x="2083562" y="1054373"/>
                  </a:cubicBezTo>
                  <a:cubicBezTo>
                    <a:pt x="2041265" y="1085080"/>
                    <a:pt x="1985686" y="1125874"/>
                    <a:pt x="1930543" y="1169336"/>
                  </a:cubicBezTo>
                  <a:cubicBezTo>
                    <a:pt x="1909611" y="1185209"/>
                    <a:pt x="1888390" y="1202268"/>
                    <a:pt x="1867890" y="1218733"/>
                  </a:cubicBezTo>
                  <a:lnTo>
                    <a:pt x="1855187" y="1228968"/>
                  </a:lnTo>
                  <a:cubicBezTo>
                    <a:pt x="1828481" y="1249736"/>
                    <a:pt x="1803074" y="1271097"/>
                    <a:pt x="1781565" y="1289343"/>
                  </a:cubicBezTo>
                  <a:cubicBezTo>
                    <a:pt x="1674740" y="1379238"/>
                    <a:pt x="1581630" y="1463791"/>
                    <a:pt x="1495015" y="1547751"/>
                  </a:cubicBezTo>
                  <a:cubicBezTo>
                    <a:pt x="1309115" y="1727642"/>
                    <a:pt x="1138401" y="1923407"/>
                    <a:pt x="984708" y="2132951"/>
                  </a:cubicBezTo>
                  <a:cubicBezTo>
                    <a:pt x="906322" y="2240646"/>
                    <a:pt x="833132" y="2350417"/>
                    <a:pt x="767305" y="2459299"/>
                  </a:cubicBezTo>
                  <a:cubicBezTo>
                    <a:pt x="693682" y="2584350"/>
                    <a:pt x="633197" y="2697681"/>
                    <a:pt x="582382" y="2806859"/>
                  </a:cubicBezTo>
                  <a:cubicBezTo>
                    <a:pt x="567369" y="2837564"/>
                    <a:pt x="553511" y="2868864"/>
                    <a:pt x="541818" y="2895863"/>
                  </a:cubicBezTo>
                  <a:lnTo>
                    <a:pt x="521896" y="2940364"/>
                  </a:lnTo>
                  <a:lnTo>
                    <a:pt x="503130" y="2985756"/>
                  </a:lnTo>
                  <a:lnTo>
                    <a:pt x="500243" y="2992728"/>
                  </a:lnTo>
                  <a:cubicBezTo>
                    <a:pt x="488550" y="3021655"/>
                    <a:pt x="477433" y="3049097"/>
                    <a:pt x="467329" y="3077133"/>
                  </a:cubicBezTo>
                  <a:cubicBezTo>
                    <a:pt x="463143" y="3088555"/>
                    <a:pt x="458955" y="3099978"/>
                    <a:pt x="454626" y="3111399"/>
                  </a:cubicBezTo>
                  <a:cubicBezTo>
                    <a:pt x="447119" y="3132315"/>
                    <a:pt x="439900" y="3151302"/>
                    <a:pt x="433548" y="3170735"/>
                  </a:cubicBezTo>
                  <a:lnTo>
                    <a:pt x="433548" y="3171477"/>
                  </a:lnTo>
                  <a:cubicBezTo>
                    <a:pt x="389714" y="3296142"/>
                    <a:pt x="353032" y="3423342"/>
                    <a:pt x="323692" y="3552414"/>
                  </a:cubicBezTo>
                  <a:cubicBezTo>
                    <a:pt x="264660" y="3811192"/>
                    <a:pt x="234820" y="4076083"/>
                    <a:pt x="234768" y="4341877"/>
                  </a:cubicBezTo>
                  <a:cubicBezTo>
                    <a:pt x="235675" y="4473528"/>
                    <a:pt x="248676" y="4604795"/>
                    <a:pt x="273600" y="4733940"/>
                  </a:cubicBezTo>
                  <a:cubicBezTo>
                    <a:pt x="298849" y="4861570"/>
                    <a:pt x="336674" y="4986220"/>
                    <a:pt x="386489" y="5105974"/>
                  </a:cubicBezTo>
                  <a:cubicBezTo>
                    <a:pt x="394716" y="5126742"/>
                    <a:pt x="403955" y="5147213"/>
                    <a:pt x="413628" y="5168870"/>
                  </a:cubicBezTo>
                  <a:cubicBezTo>
                    <a:pt x="417526" y="5177327"/>
                    <a:pt x="421423" y="5185781"/>
                    <a:pt x="425176" y="5194384"/>
                  </a:cubicBezTo>
                  <a:lnTo>
                    <a:pt x="435570" y="5215745"/>
                  </a:lnTo>
                  <a:cubicBezTo>
                    <a:pt x="446542" y="5238442"/>
                    <a:pt x="456936" y="5259803"/>
                    <a:pt x="468194" y="5280867"/>
                  </a:cubicBezTo>
                  <a:cubicBezTo>
                    <a:pt x="494035" y="5332043"/>
                    <a:pt x="523773" y="5383816"/>
                    <a:pt x="564915" y="5450715"/>
                  </a:cubicBezTo>
                  <a:cubicBezTo>
                    <a:pt x="597108" y="5503526"/>
                    <a:pt x="631176" y="5554998"/>
                    <a:pt x="672174" y="5615521"/>
                  </a:cubicBezTo>
                  <a:cubicBezTo>
                    <a:pt x="710284" y="5671296"/>
                    <a:pt x="750127" y="5726035"/>
                    <a:pt x="787660" y="5777360"/>
                  </a:cubicBezTo>
                  <a:cubicBezTo>
                    <a:pt x="835442" y="5842333"/>
                    <a:pt x="885534" y="5908046"/>
                    <a:pt x="933894" y="5971536"/>
                  </a:cubicBezTo>
                  <a:cubicBezTo>
                    <a:pt x="965654" y="6013219"/>
                    <a:pt x="996978" y="6054311"/>
                    <a:pt x="1030614" y="6098961"/>
                  </a:cubicBezTo>
                  <a:cubicBezTo>
                    <a:pt x="1064250" y="6143611"/>
                    <a:pt x="1108567" y="6202502"/>
                    <a:pt x="1152885" y="6263172"/>
                  </a:cubicBezTo>
                  <a:cubicBezTo>
                    <a:pt x="1173816" y="6291949"/>
                    <a:pt x="1195904" y="6322954"/>
                    <a:pt x="1215248" y="6350397"/>
                  </a:cubicBezTo>
                  <a:cubicBezTo>
                    <a:pt x="1234593" y="6377839"/>
                    <a:pt x="1252925" y="6403651"/>
                    <a:pt x="1271259" y="6428720"/>
                  </a:cubicBezTo>
                  <a:cubicBezTo>
                    <a:pt x="1302873" y="6473517"/>
                    <a:pt x="1336653" y="6518317"/>
                    <a:pt x="1369279" y="6561483"/>
                  </a:cubicBezTo>
                  <a:lnTo>
                    <a:pt x="1388190" y="6586701"/>
                  </a:lnTo>
                  <a:lnTo>
                    <a:pt x="1397717" y="6598865"/>
                  </a:lnTo>
                  <a:cubicBezTo>
                    <a:pt x="1434238" y="6645443"/>
                    <a:pt x="1472061" y="6693653"/>
                    <a:pt x="1510605" y="6739342"/>
                  </a:cubicBezTo>
                  <a:lnTo>
                    <a:pt x="1613307" y="6858000"/>
                  </a:lnTo>
                  <a:lnTo>
                    <a:pt x="916995" y="6858000"/>
                  </a:lnTo>
                  <a:lnTo>
                    <a:pt x="818055" y="6724213"/>
                  </a:lnTo>
                  <a:cubicBezTo>
                    <a:pt x="736876" y="6608833"/>
                    <a:pt x="660902" y="6489255"/>
                    <a:pt x="590467" y="6365824"/>
                  </a:cubicBezTo>
                  <a:cubicBezTo>
                    <a:pt x="203909" y="5685167"/>
                    <a:pt x="149" y="4911263"/>
                    <a:pt x="1" y="4123180"/>
                  </a:cubicBezTo>
                  <a:cubicBezTo>
                    <a:pt x="-341" y="2279490"/>
                    <a:pt x="1090234" y="697390"/>
                    <a:pt x="2644788" y="21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71C69F-3D46-48FF-B803-2C3641CA3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0456" y="-12663"/>
              <a:ext cx="6421544" cy="6858000"/>
            </a:xfrm>
            <a:custGeom>
              <a:avLst/>
              <a:gdLst>
                <a:gd name="connsiteX0" fmla="*/ 6209767 w 6421544"/>
                <a:gd name="connsiteY0" fmla="*/ 0 h 6858000"/>
                <a:gd name="connsiteX1" fmla="*/ 6421544 w 6421544"/>
                <a:gd name="connsiteY1" fmla="*/ 0 h 6858000"/>
                <a:gd name="connsiteX2" fmla="*/ 6421544 w 6421544"/>
                <a:gd name="connsiteY2" fmla="*/ 85748 h 6858000"/>
                <a:gd name="connsiteX3" fmla="*/ 6399563 w 6421544"/>
                <a:gd name="connsiteY3" fmla="*/ 75695 h 6858000"/>
                <a:gd name="connsiteX4" fmla="*/ 0 w 6421544"/>
                <a:gd name="connsiteY4" fmla="*/ 0 h 6858000"/>
                <a:gd name="connsiteX5" fmla="*/ 3188107 w 6421544"/>
                <a:gd name="connsiteY5" fmla="*/ 0 h 6858000"/>
                <a:gd name="connsiteX6" fmla="*/ 2888485 w 6421544"/>
                <a:gd name="connsiteY6" fmla="*/ 124347 h 6858000"/>
                <a:gd name="connsiteX7" fmla="*/ 329300 w 6421544"/>
                <a:gd name="connsiteY7" fmla="*/ 4148123 h 6858000"/>
                <a:gd name="connsiteX8" fmla="*/ 1105238 w 6421544"/>
                <a:gd name="connsiteY8" fmla="*/ 6663148 h 6858000"/>
                <a:gd name="connsiteX9" fmla="*/ 1251097 w 6421544"/>
                <a:gd name="connsiteY9" fmla="*/ 6858000 h 6858000"/>
                <a:gd name="connsiteX10" fmla="*/ 0 w 6421544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1544" h="6858000">
                  <a:moveTo>
                    <a:pt x="6209767" y="0"/>
                  </a:moveTo>
                  <a:lnTo>
                    <a:pt x="6421544" y="0"/>
                  </a:lnTo>
                  <a:lnTo>
                    <a:pt x="6421544" y="85748"/>
                  </a:lnTo>
                  <a:lnTo>
                    <a:pt x="6399563" y="75695"/>
                  </a:lnTo>
                  <a:close/>
                  <a:moveTo>
                    <a:pt x="0" y="0"/>
                  </a:moveTo>
                  <a:lnTo>
                    <a:pt x="3188107" y="0"/>
                  </a:lnTo>
                  <a:lnTo>
                    <a:pt x="2888485" y="124347"/>
                  </a:lnTo>
                  <a:cubicBezTo>
                    <a:pt x="1378729" y="820423"/>
                    <a:pt x="329300" y="2360309"/>
                    <a:pt x="329300" y="4148123"/>
                  </a:cubicBezTo>
                  <a:cubicBezTo>
                    <a:pt x="329300" y="5082555"/>
                    <a:pt x="615984" y="5949257"/>
                    <a:pt x="1105238" y="6663148"/>
                  </a:cubicBezTo>
                  <a:lnTo>
                    <a:pt x="1251097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15" y="5274774"/>
            <a:ext cx="2461713" cy="132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7" name="Picture 6" descr="A close up of a line&#10;&#10;Description automatically generated">
            <a:extLst>
              <a:ext uri="{FF2B5EF4-FFF2-40B4-BE49-F238E27FC236}">
                <a16:creationId xmlns:a16="http://schemas.microsoft.com/office/drawing/2014/main" id="{0F6E0E80-E920-23C9-F93E-FF1BB900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62" y="-397833"/>
            <a:ext cx="8293228" cy="18359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618295" y="520117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Focus on Offending </a:t>
            </a:r>
            <a:r>
              <a:rPr lang="en-US" sz="4800" dirty="0" err="1"/>
              <a:t>Mr</a:t>
            </a:r>
            <a:r>
              <a:rPr lang="en-US" sz="4800" dirty="0"/>
              <a:t> N</a:t>
            </a:r>
            <a:endParaRPr lang="en-GB" sz="4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527B7F-AC00-4D55-773F-D441572F89EA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F1B362A-72C0-B363-B2DF-9F3F58CF8F6C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343A6-B36E-09F1-1371-F98FFDFF8448}"/>
              </a:ext>
            </a:extLst>
          </p:cNvPr>
          <p:cNvSpPr txBox="1"/>
          <p:nvPr/>
        </p:nvSpPr>
        <p:spPr>
          <a:xfrm>
            <a:off x="3310423" y="1255730"/>
            <a:ext cx="87071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Background</a:t>
            </a:r>
          </a:p>
          <a:p>
            <a:endParaRPr lang="en-GB" dirty="0"/>
          </a:p>
          <a:p>
            <a:r>
              <a:rPr lang="en-GB" dirty="0"/>
              <a:t>Mr N had a property of his own in a relatively affluent area. Drink and DV background.</a:t>
            </a:r>
          </a:p>
          <a:p>
            <a:r>
              <a:rPr lang="en-GB" dirty="0"/>
              <a:t> </a:t>
            </a:r>
          </a:p>
          <a:p>
            <a:r>
              <a:rPr lang="en-GB" b="1" dirty="0"/>
              <a:t>Who Targeted? </a:t>
            </a:r>
          </a:p>
          <a:p>
            <a:endParaRPr lang="en-GB" dirty="0"/>
          </a:p>
          <a:p>
            <a:r>
              <a:rPr lang="en-GB" dirty="0"/>
              <a:t>Unusually commuted 10 miles to cause issues. DV victim and neighbours. Local vulnerable family.</a:t>
            </a:r>
          </a:p>
          <a:p>
            <a:endParaRPr lang="en-GB" dirty="0"/>
          </a:p>
          <a:p>
            <a:r>
              <a:rPr lang="en-GB" b="1" dirty="0"/>
              <a:t>Impact</a:t>
            </a:r>
          </a:p>
          <a:p>
            <a:endParaRPr lang="en-GB" dirty="0"/>
          </a:p>
          <a:p>
            <a:r>
              <a:rPr lang="en-GB" dirty="0"/>
              <a:t>Suspected sexual and violent assault on vulnerable family. Fear for neighbours.</a:t>
            </a:r>
          </a:p>
          <a:p>
            <a:endParaRPr lang="en-GB" dirty="0"/>
          </a:p>
          <a:p>
            <a:r>
              <a:rPr lang="en-GB" b="1" dirty="0"/>
              <a:t>Remedies Sought</a:t>
            </a:r>
          </a:p>
          <a:p>
            <a:endParaRPr lang="en-GB" dirty="0"/>
          </a:p>
          <a:p>
            <a:r>
              <a:rPr lang="en-GB" dirty="0"/>
              <a:t>Injunction banning Mr N from specific properties and defined area.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88329-FC07-DCAF-044D-C7B2FEE941EA}"/>
              </a:ext>
            </a:extLst>
          </p:cNvPr>
          <p:cNvSpPr txBox="1"/>
          <p:nvPr/>
        </p:nvSpPr>
        <p:spPr>
          <a:xfrm>
            <a:off x="248423" y="3389739"/>
            <a:ext cx="262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Statute Focus</a:t>
            </a:r>
          </a:p>
          <a:p>
            <a:endParaRPr lang="en-GB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C8BB6-4A89-DB64-9C95-DFD00B5A7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6" y="3981866"/>
            <a:ext cx="2093152" cy="13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30" name="Picture 29" descr="A pink rectangle on a black background&#10;&#10;Description automatically generated">
            <a:extLst>
              <a:ext uri="{FF2B5EF4-FFF2-40B4-BE49-F238E27FC236}">
                <a16:creationId xmlns:a16="http://schemas.microsoft.com/office/drawing/2014/main" id="{39FD45A2-FE11-F078-9F87-654D290E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6" y="-270095"/>
            <a:ext cx="5080364" cy="23809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302599" y="621650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Issues in Enforcement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F46EB-9E0C-6F00-6A70-6819751325B2}"/>
              </a:ext>
            </a:extLst>
          </p:cNvPr>
          <p:cNvSpPr txBox="1"/>
          <p:nvPr/>
        </p:nvSpPr>
        <p:spPr>
          <a:xfrm>
            <a:off x="183348" y="3429000"/>
            <a:ext cx="215822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Focus</a:t>
            </a:r>
          </a:p>
          <a:p>
            <a:endParaRPr lang="en-GB" sz="1600" i="1" dirty="0"/>
          </a:p>
          <a:p>
            <a:r>
              <a:rPr lang="en-GB" sz="1600" i="1" dirty="0"/>
              <a:t>Wookey v Wookey </a:t>
            </a:r>
            <a:r>
              <a:rPr lang="en-GB" sz="1600" dirty="0"/>
              <a:t>[1991] 3 All ER</a:t>
            </a:r>
          </a:p>
          <a:p>
            <a:endParaRPr lang="nb-NO" sz="1600" i="1" dirty="0"/>
          </a:p>
          <a:p>
            <a:r>
              <a:rPr lang="nb-NO" sz="1600" i="1" dirty="0"/>
              <a:t>Pender v DPP </a:t>
            </a:r>
            <a:r>
              <a:rPr lang="nb-NO" sz="1600" dirty="0"/>
              <a:t>[2013] EWHC 2598 (Admin)</a:t>
            </a:r>
          </a:p>
          <a:p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9421A9-6D33-2C3C-BF8F-78AEE9F1F186}"/>
              </a:ext>
            </a:extLst>
          </p:cNvPr>
          <p:cNvSpPr txBox="1"/>
          <p:nvPr/>
        </p:nvSpPr>
        <p:spPr>
          <a:xfrm>
            <a:off x="4110589" y="1650464"/>
            <a:ext cx="764097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dirty="0"/>
          </a:p>
          <a:p>
            <a:pPr algn="l"/>
            <a:r>
              <a:rPr lang="en-GB" sz="1600" b="1" i="1" u="sng" dirty="0"/>
              <a:t>Wookey </a:t>
            </a:r>
            <a:r>
              <a:rPr lang="en-GB" sz="1600" b="1" u="sng" dirty="0"/>
              <a:t>Capacity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/>
              <a:t>The court should not make an injunction that cannot be enforced.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/>
              <a:t>If D incapable of understanding what he was doing, or that it was wrong, then should not grant injunction.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/>
              <a:t>Even if a D is capable of understanding the nature and requirements of the injunction, if they are unable comply with the terms of the injunction, no injunction should be made.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l"/>
            <a:r>
              <a:rPr lang="en-GB" sz="1600" b="1" u="sng" dirty="0"/>
              <a:t>Evidence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Evidential test switches to criminal standard of proof i.e. “beyond reasonable doubt”.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Vulnerable victims unable / unwilling to come forward.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Generally only able to rely on Police evidence of D in the exclusion area.</a:t>
            </a:r>
          </a:p>
          <a:p>
            <a:pPr algn="l"/>
            <a:endParaRPr lang="en-GB" sz="1600" dirty="0"/>
          </a:p>
          <a:p>
            <a:pPr algn="l"/>
            <a:r>
              <a:rPr lang="en-GB" sz="1600" b="1" u="sng" dirty="0"/>
              <a:t>Sentencing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Will take multiple breaches to make the injunction have teeth.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D9199D-5D25-8CC3-0AA8-C6C2AAD3B544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5532591-DE13-813D-98F6-61F8E3C83741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75B455-4FCA-9FD5-2BB7-420771E81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20" y="5262989"/>
            <a:ext cx="1833277" cy="12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30" name="Picture 29" descr="A pink rectangle on a black background&#10;&#10;Description automatically generated">
            <a:extLst>
              <a:ext uri="{FF2B5EF4-FFF2-40B4-BE49-F238E27FC236}">
                <a16:creationId xmlns:a16="http://schemas.microsoft.com/office/drawing/2014/main" id="{39FD45A2-FE11-F078-9F87-654D290E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6" y="-270095"/>
            <a:ext cx="5080364" cy="23809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798530" y="621650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Sentencing</a:t>
            </a:r>
            <a:endParaRPr lang="en-GB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F46EB-9E0C-6F00-6A70-6819751325B2}"/>
              </a:ext>
            </a:extLst>
          </p:cNvPr>
          <p:cNvSpPr txBox="1"/>
          <p:nvPr/>
        </p:nvSpPr>
        <p:spPr>
          <a:xfrm>
            <a:off x="183348" y="3429000"/>
            <a:ext cx="2158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Focus</a:t>
            </a:r>
          </a:p>
          <a:p>
            <a:endParaRPr lang="en-GB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9421A9-6D33-2C3C-BF8F-78AEE9F1F186}"/>
              </a:ext>
            </a:extLst>
          </p:cNvPr>
          <p:cNvSpPr txBox="1"/>
          <p:nvPr/>
        </p:nvSpPr>
        <p:spPr>
          <a:xfrm>
            <a:off x="3261963" y="1763054"/>
            <a:ext cx="76409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/>
              <a:t>Culpability</a:t>
            </a:r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D9199D-5D25-8CC3-0AA8-C6C2AAD3B544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5532591-DE13-813D-98F6-61F8E3C83741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4E58B-9646-1C61-1B77-8503585E1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8" y="3981866"/>
            <a:ext cx="1833277" cy="1246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65FE2-AE23-05FE-A77B-F554CDB90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148" y="2262016"/>
            <a:ext cx="4870202" cy="37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30" name="Picture 29" descr="A pink rectangle on a black background&#10;&#10;Description automatically generated">
            <a:extLst>
              <a:ext uri="{FF2B5EF4-FFF2-40B4-BE49-F238E27FC236}">
                <a16:creationId xmlns:a16="http://schemas.microsoft.com/office/drawing/2014/main" id="{39FD45A2-FE11-F078-9F87-654D290E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6" y="-270095"/>
            <a:ext cx="5080364" cy="23809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798530" y="621650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Sentencing</a:t>
            </a:r>
            <a:endParaRPr lang="en-GB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F46EB-9E0C-6F00-6A70-6819751325B2}"/>
              </a:ext>
            </a:extLst>
          </p:cNvPr>
          <p:cNvSpPr txBox="1"/>
          <p:nvPr/>
        </p:nvSpPr>
        <p:spPr>
          <a:xfrm>
            <a:off x="183348" y="3429000"/>
            <a:ext cx="2158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Focus</a:t>
            </a:r>
          </a:p>
          <a:p>
            <a:endParaRPr lang="en-GB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9421A9-6D33-2C3C-BF8F-78AEE9F1F186}"/>
              </a:ext>
            </a:extLst>
          </p:cNvPr>
          <p:cNvSpPr txBox="1"/>
          <p:nvPr/>
        </p:nvSpPr>
        <p:spPr>
          <a:xfrm>
            <a:off x="3174126" y="1782114"/>
            <a:ext cx="7640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dirty="0"/>
              <a:t>Harm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D9199D-5D25-8CC3-0AA8-C6C2AAD3B544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5532591-DE13-813D-98F6-61F8E3C83741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4E58B-9646-1C61-1B77-8503585E1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8" y="3981866"/>
            <a:ext cx="1833277" cy="1246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F3605-D9F1-6798-44E1-BDA8218CC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86" y="2149392"/>
            <a:ext cx="3832271" cy="743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0A1D1-6750-604B-FF84-056FC0A92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910" y="3001267"/>
            <a:ext cx="5185524" cy="26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30" name="Picture 29" descr="A pink rectangle on a black background&#10;&#10;Description automatically generated">
            <a:extLst>
              <a:ext uri="{FF2B5EF4-FFF2-40B4-BE49-F238E27FC236}">
                <a16:creationId xmlns:a16="http://schemas.microsoft.com/office/drawing/2014/main" id="{39FD45A2-FE11-F078-9F87-654D290E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6" y="-270095"/>
            <a:ext cx="5080364" cy="23809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798530" y="621650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Sentencing</a:t>
            </a:r>
            <a:endParaRPr lang="en-GB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F46EB-9E0C-6F00-6A70-6819751325B2}"/>
              </a:ext>
            </a:extLst>
          </p:cNvPr>
          <p:cNvSpPr txBox="1"/>
          <p:nvPr/>
        </p:nvSpPr>
        <p:spPr>
          <a:xfrm>
            <a:off x="183348" y="3429000"/>
            <a:ext cx="2158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Focus</a:t>
            </a:r>
          </a:p>
          <a:p>
            <a:endParaRPr lang="en-GB" i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D9199D-5D25-8CC3-0AA8-C6C2AAD3B544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5532591-DE13-813D-98F6-61F8E3C83741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4E58B-9646-1C61-1B77-8503585E1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8" y="3981866"/>
            <a:ext cx="1833277" cy="1246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B14D0-1B70-907D-B7A0-D7760E65D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572" y="1970493"/>
            <a:ext cx="4977570" cy="39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8" name="Picture 7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DE696277-940F-9DF9-D95B-26D5855AD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76" y="-551040"/>
            <a:ext cx="8630524" cy="265103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720627" y="637146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Scope for Reform?</a:t>
            </a:r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8B379-54C0-E2F3-5831-68223490A719}"/>
              </a:ext>
            </a:extLst>
          </p:cNvPr>
          <p:cNvSpPr txBox="1"/>
          <p:nvPr/>
        </p:nvSpPr>
        <p:spPr>
          <a:xfrm>
            <a:off x="183348" y="3429000"/>
            <a:ext cx="2158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Focus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2D1B6-5268-D392-1B01-8FF3A99D9374}"/>
              </a:ext>
            </a:extLst>
          </p:cNvPr>
          <p:cNvSpPr txBox="1"/>
          <p:nvPr/>
        </p:nvSpPr>
        <p:spPr>
          <a:xfrm>
            <a:off x="4184650" y="1712034"/>
            <a:ext cx="64643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ASBCP Act 2014</a:t>
            </a:r>
          </a:p>
          <a:p>
            <a:endParaRPr lang="en-GB" sz="2400" dirty="0"/>
          </a:p>
          <a:p>
            <a:r>
              <a:rPr lang="en-GB" sz="2400" dirty="0"/>
              <a:t>Scope for cuckooing as a specific finding / offence under the Act – findings would be on balance of probabilities.</a:t>
            </a:r>
          </a:p>
          <a:p>
            <a:endParaRPr lang="en-GB" sz="2400" dirty="0"/>
          </a:p>
          <a:p>
            <a:r>
              <a:rPr lang="en-GB" sz="2400" b="1" dirty="0"/>
              <a:t>Change of the Sentencing Guidelines</a:t>
            </a:r>
          </a:p>
          <a:p>
            <a:endParaRPr lang="en-GB" sz="2400" dirty="0"/>
          </a:p>
          <a:p>
            <a:r>
              <a:rPr lang="en-GB" sz="2400" dirty="0"/>
              <a:t>Specific higher sentences for cuckooing in the guidelines in the event of a cuckooing finding.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3C5EB8-A198-BEB9-03EE-5307E4265945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C382238-F840-7AB2-9479-76BF5FDE541C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33037B-8810-AE15-096D-475A9DE80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40134"/>
            <a:ext cx="2119135" cy="1441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4D4273-A94E-B648-4A70-18A919CED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3" y="3913674"/>
            <a:ext cx="2093152" cy="13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30" name="Picture 29" descr="A pink rectangle on a black background&#10;&#10;Description automatically generated">
            <a:extLst>
              <a:ext uri="{FF2B5EF4-FFF2-40B4-BE49-F238E27FC236}">
                <a16:creationId xmlns:a16="http://schemas.microsoft.com/office/drawing/2014/main" id="{39FD45A2-FE11-F078-9F87-654D290E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29" y="-297506"/>
            <a:ext cx="5124814" cy="23809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5565466" y="621651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Contact Me</a:t>
            </a:r>
            <a:endParaRPr lang="en-GB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BE546D9-6F3C-C8FB-B707-E5668DE7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78" y="2447529"/>
            <a:ext cx="3685604" cy="25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ACA36B-E44E-822E-3FD3-FA36FA835AF6}"/>
              </a:ext>
            </a:extLst>
          </p:cNvPr>
          <p:cNvSpPr txBox="1"/>
          <p:nvPr/>
        </p:nvSpPr>
        <p:spPr>
          <a:xfrm>
            <a:off x="6032347" y="3541213"/>
            <a:ext cx="45227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Andy Moore</a:t>
            </a:r>
          </a:p>
          <a:p>
            <a:r>
              <a:rPr lang="en-GB" dirty="0"/>
              <a:t>Partner</a:t>
            </a:r>
          </a:p>
          <a:p>
            <a:r>
              <a:rPr lang="en-GB" sz="1600" dirty="0"/>
              <a:t>Head of Anti-Social Behaviour (Social Housing)</a:t>
            </a:r>
          </a:p>
          <a:p>
            <a:r>
              <a:rPr lang="en-GB" sz="1600" dirty="0"/>
              <a:t>andymoore@msbsolicitors.co.uk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CA65FC-8039-EF99-1572-507173C74337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80752A3-ECA9-634A-A9BC-88597EB5671E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7A19E-198C-AEE4-6931-435B6FA2C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20" y="287248"/>
            <a:ext cx="2959156" cy="633155"/>
          </a:xfrm>
        </p:spPr>
        <p:txBody>
          <a:bodyPr anchor="t">
            <a:noAutofit/>
          </a:bodyPr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A2F6497-65CE-C90A-2A67-80ED3DAB1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23" y="1021565"/>
            <a:ext cx="2093152" cy="344790"/>
          </a:xfrm>
        </p:spPr>
        <p:txBody>
          <a:bodyPr anchor="b">
            <a:noAutofit/>
          </a:bodyPr>
          <a:lstStyle/>
          <a:p>
            <a:pPr algn="l"/>
            <a:r>
              <a:rPr lang="en-GB" sz="1200" dirty="0">
                <a:solidFill>
                  <a:schemeClr val="tx2"/>
                </a:solidFill>
              </a:rPr>
              <a:t>31 January 2024</a:t>
            </a:r>
          </a:p>
        </p:txBody>
      </p:sp>
      <p:pic>
        <p:nvPicPr>
          <p:cNvPr id="30" name="Picture 29" descr="A pink rectangle on a black background&#10;&#10;Description automatically generated">
            <a:extLst>
              <a:ext uri="{FF2B5EF4-FFF2-40B4-BE49-F238E27FC236}">
                <a16:creationId xmlns:a16="http://schemas.microsoft.com/office/drawing/2014/main" id="{39FD45A2-FE11-F078-9F87-654D290E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29" y="-297506"/>
            <a:ext cx="5124814" cy="23809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5565466" y="621651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The Speaker</a:t>
            </a:r>
            <a:endParaRPr lang="en-GB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BE546D9-6F3C-C8FB-B707-E5668DE7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02" y="1869671"/>
            <a:ext cx="3685604" cy="25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ACA36B-E44E-822E-3FD3-FA36FA835AF6}"/>
              </a:ext>
            </a:extLst>
          </p:cNvPr>
          <p:cNvSpPr txBox="1"/>
          <p:nvPr/>
        </p:nvSpPr>
        <p:spPr>
          <a:xfrm>
            <a:off x="1081138" y="4402896"/>
            <a:ext cx="49068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Andy Moore</a:t>
            </a:r>
          </a:p>
          <a:p>
            <a:r>
              <a:rPr lang="en-GB" sz="1600" dirty="0"/>
              <a:t>Partner </a:t>
            </a:r>
          </a:p>
          <a:p>
            <a:r>
              <a:rPr lang="en-GB" sz="1600" dirty="0"/>
              <a:t>Head of Anti-Social Behaviour (Social Housing)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4A30C-C8B9-5CAD-3481-8914BE08B4B0}"/>
              </a:ext>
            </a:extLst>
          </p:cNvPr>
          <p:cNvSpPr txBox="1"/>
          <p:nvPr/>
        </p:nvSpPr>
        <p:spPr>
          <a:xfrm>
            <a:off x="5421841" y="2208587"/>
            <a:ext cx="62905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Worked in Housing Law since 2010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Represents some of the largest RSLs in the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Experience dealing with issues from drug related crime for RSLs including cuckooing, violent crime, drug grows.</a:t>
            </a:r>
          </a:p>
          <a:p>
            <a:endParaRPr lang="en-GB" sz="3200" dirty="0"/>
          </a:p>
          <a:p>
            <a:endParaRPr lang="en-GB" sz="3200" dirty="0"/>
          </a:p>
          <a:p>
            <a:pPr marL="514350" indent="-514350"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36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8" name="Picture 7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DE696277-940F-9DF9-D95B-26D5855AD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60" y="-557390"/>
            <a:ext cx="4896724" cy="265103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798530" y="621651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Topics</a:t>
            </a:r>
            <a:endParaRPr lang="en-GB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FB647-7FE5-78D1-B453-1F3F620530F2}"/>
              </a:ext>
            </a:extLst>
          </p:cNvPr>
          <p:cNvSpPr txBox="1"/>
          <p:nvPr/>
        </p:nvSpPr>
        <p:spPr>
          <a:xfrm>
            <a:off x="2820203" y="2374077"/>
            <a:ext cx="747949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Issues faced by Registered Providers</a:t>
            </a:r>
          </a:p>
          <a:p>
            <a:pPr marL="514350" indent="-514350">
              <a:buAutoNum type="arabicPeriod"/>
            </a:pPr>
            <a:r>
              <a:rPr lang="en-GB" sz="3200" dirty="0"/>
              <a:t>Injunctions under ASBCP Act 2014</a:t>
            </a:r>
          </a:p>
          <a:p>
            <a:pPr marL="514350" indent="-514350">
              <a:buAutoNum type="arabicPeriod"/>
            </a:pPr>
            <a:r>
              <a:rPr lang="en-GB" sz="3200" dirty="0"/>
              <a:t>Issues in enforcement</a:t>
            </a:r>
          </a:p>
          <a:p>
            <a:pPr marL="514350" indent="-514350">
              <a:buFontTx/>
              <a:buAutoNum type="arabicPeriod"/>
            </a:pPr>
            <a:r>
              <a:rPr lang="en-GB" sz="3200" dirty="0"/>
              <a:t>Scope for Reform</a:t>
            </a:r>
          </a:p>
          <a:p>
            <a:pPr marL="514350" indent="-514350">
              <a:buAutoNum type="arabicPeriod"/>
            </a:pPr>
            <a:endParaRPr lang="en-GB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3AC807-B76A-096A-E74D-3A7669358D5F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>
                <a:solidFill>
                  <a:schemeClr val="tx2"/>
                </a:solidFill>
              </a:rPr>
              <a:t>Cuckooing in </a:t>
            </a:r>
            <a:br>
              <a:rPr lang="en-GB" sz="2400">
                <a:solidFill>
                  <a:schemeClr val="tx2"/>
                </a:solidFill>
              </a:rPr>
            </a:br>
            <a:r>
              <a:rPr lang="en-GB" sz="2400">
                <a:solidFill>
                  <a:schemeClr val="tx2"/>
                </a:solidFill>
              </a:rPr>
              <a:t>Social Housing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9BA721-2425-3E51-E119-BEEC808AB486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A64F498F-3B61-6CE8-51CD-3BBF808D5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6" y="-105936"/>
            <a:ext cx="8020414" cy="141952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115589-9A47-7616-74D1-C01F08139167}"/>
              </a:ext>
            </a:extLst>
          </p:cNvPr>
          <p:cNvSpPr txBox="1">
            <a:spLocks/>
          </p:cNvSpPr>
          <p:nvPr/>
        </p:nvSpPr>
        <p:spPr>
          <a:xfrm>
            <a:off x="5068102" y="400669"/>
            <a:ext cx="6257054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Cuckooing in Social Housing</a:t>
            </a: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D03264-1246-7492-15A1-FC97ABA3AD03}"/>
              </a:ext>
            </a:extLst>
          </p:cNvPr>
          <p:cNvSpPr txBox="1"/>
          <p:nvPr/>
        </p:nvSpPr>
        <p:spPr>
          <a:xfrm>
            <a:off x="3562291" y="1104109"/>
            <a:ext cx="715802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Why is Social Housing stock impacted?</a:t>
            </a:r>
          </a:p>
          <a:p>
            <a:endParaRPr lang="en-GB" dirty="0"/>
          </a:p>
          <a:p>
            <a:r>
              <a:rPr lang="en-GB" b="1" u="sng" dirty="0"/>
              <a:t>Deprivation </a:t>
            </a:r>
          </a:p>
          <a:p>
            <a:endParaRPr lang="en-GB" dirty="0"/>
          </a:p>
          <a:p>
            <a:r>
              <a:rPr lang="en-GB" dirty="0"/>
              <a:t>Social housing has become more concentrated in deprived areas.</a:t>
            </a:r>
          </a:p>
          <a:p>
            <a:endParaRPr lang="en-GB" dirty="0"/>
          </a:p>
          <a:p>
            <a:r>
              <a:rPr lang="en-GB" b="1" u="sng" dirty="0"/>
              <a:t>Links to Deprivation and Crime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Drugs and weapons offences were recorded 2.3 times more in the most income-deprived 10% of areas compared to the least income-deprived 10%.</a:t>
            </a:r>
          </a:p>
          <a:p>
            <a:endParaRPr lang="en-GB" dirty="0"/>
          </a:p>
          <a:p>
            <a:r>
              <a:rPr lang="en-GB" b="1" u="sng" dirty="0"/>
              <a:t>Allocation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 person has a priority need if they, or someone they either live with or are reasonable expected to live with, are vulnerable because of old age, a mental health condition, a disabled person or some other special reason.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62D023-B80D-6034-38C0-D0D7D81B4B34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8D2D5C-8395-6AB2-DCEE-78EDD90C8BC8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7" name="Picture 6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A64F498F-3B61-6CE8-51CD-3BBF808D5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6" y="-105936"/>
            <a:ext cx="8020414" cy="141952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115589-9A47-7616-74D1-C01F08139167}"/>
              </a:ext>
            </a:extLst>
          </p:cNvPr>
          <p:cNvSpPr txBox="1">
            <a:spLocks/>
          </p:cNvSpPr>
          <p:nvPr/>
        </p:nvSpPr>
        <p:spPr>
          <a:xfrm>
            <a:off x="5068102" y="400669"/>
            <a:ext cx="6257054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Cuckooing in Social Housing</a:t>
            </a: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D03264-1246-7492-15A1-FC97ABA3AD03}"/>
              </a:ext>
            </a:extLst>
          </p:cNvPr>
          <p:cNvSpPr txBox="1"/>
          <p:nvPr/>
        </p:nvSpPr>
        <p:spPr>
          <a:xfrm>
            <a:off x="3440371" y="1575707"/>
            <a:ext cx="715802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Who do we see in practice carrying out cuckooing?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Incredibly organised and ruthless criminal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Groups of drug users often with no fixed abode.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Individuals scamming vulnerable people i.e. financial abuse.</a:t>
            </a:r>
          </a:p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62D023-B80D-6034-38C0-D0D7D81B4B34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8D2D5C-8395-6AB2-DCEE-78EDD90C8BC8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13" name="Picture 12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261914B-5459-6B8C-6D45-E89DD8884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30" y="176743"/>
            <a:ext cx="9562770" cy="16896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115589-9A47-7616-74D1-C01F08139167}"/>
              </a:ext>
            </a:extLst>
          </p:cNvPr>
          <p:cNvSpPr txBox="1">
            <a:spLocks/>
          </p:cNvSpPr>
          <p:nvPr/>
        </p:nvSpPr>
        <p:spPr>
          <a:xfrm>
            <a:off x="4002791" y="768851"/>
            <a:ext cx="7828992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/>
              <a:t>Injunctions under ASBCP Act 2014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B9B2C-AC2F-DA7D-1701-D9A9CA5279CA}"/>
              </a:ext>
            </a:extLst>
          </p:cNvPr>
          <p:cNvSpPr txBox="1"/>
          <p:nvPr/>
        </p:nvSpPr>
        <p:spPr>
          <a:xfrm>
            <a:off x="248423" y="3389739"/>
            <a:ext cx="262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Statute Focus</a:t>
            </a:r>
          </a:p>
          <a:p>
            <a:endParaRPr lang="en-GB" u="sng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12558D-4F28-2801-8ACF-186DD441C7B4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>
                <a:solidFill>
                  <a:schemeClr val="tx2"/>
                </a:solidFill>
              </a:rPr>
              <a:t>Cuckooing in </a:t>
            </a:r>
            <a:br>
              <a:rPr lang="en-GB" sz="2400">
                <a:solidFill>
                  <a:schemeClr val="tx2"/>
                </a:solidFill>
              </a:rPr>
            </a:br>
            <a:r>
              <a:rPr lang="en-GB" sz="2400">
                <a:solidFill>
                  <a:schemeClr val="tx2"/>
                </a:solidFill>
              </a:rPr>
              <a:t>Social Housing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E15CD86-EF28-3E69-516E-EEE45D79409A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13BF68-2400-BAA2-2E2A-81079C98C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296" y="2066559"/>
            <a:ext cx="7482960" cy="32610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BBD2D1-3B87-333D-5680-3AA49731A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" y="3969788"/>
            <a:ext cx="2093152" cy="13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13" name="Picture 12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261914B-5459-6B8C-6D45-E89DD8884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30" y="176743"/>
            <a:ext cx="9562770" cy="16896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115589-9A47-7616-74D1-C01F08139167}"/>
              </a:ext>
            </a:extLst>
          </p:cNvPr>
          <p:cNvSpPr txBox="1">
            <a:spLocks/>
          </p:cNvSpPr>
          <p:nvPr/>
        </p:nvSpPr>
        <p:spPr>
          <a:xfrm>
            <a:off x="4002791" y="768851"/>
            <a:ext cx="7828992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/>
              <a:t>Injunctions under ASBCP Act 2014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B9B2C-AC2F-DA7D-1701-D9A9CA5279CA}"/>
              </a:ext>
            </a:extLst>
          </p:cNvPr>
          <p:cNvSpPr txBox="1"/>
          <p:nvPr/>
        </p:nvSpPr>
        <p:spPr>
          <a:xfrm>
            <a:off x="248423" y="3389739"/>
            <a:ext cx="262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Statute Focus</a:t>
            </a:r>
          </a:p>
          <a:p>
            <a:endParaRPr lang="en-GB" u="sng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12558D-4F28-2801-8ACF-186DD441C7B4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>
                <a:solidFill>
                  <a:schemeClr val="tx2"/>
                </a:solidFill>
              </a:rPr>
              <a:t>Cuckooing in </a:t>
            </a:r>
            <a:br>
              <a:rPr lang="en-GB" sz="2400">
                <a:solidFill>
                  <a:schemeClr val="tx2"/>
                </a:solidFill>
              </a:rPr>
            </a:br>
            <a:r>
              <a:rPr lang="en-GB" sz="2400">
                <a:solidFill>
                  <a:schemeClr val="tx2"/>
                </a:solidFill>
              </a:rPr>
              <a:t>Social Housing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E15CD86-EF28-3E69-516E-EEE45D79409A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4748C-7E37-EFAE-31CB-7C9E5755A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252" y="1539805"/>
            <a:ext cx="6334854" cy="4346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CAF98F-8895-0F4A-A41D-8A8C67ACF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6" y="3981866"/>
            <a:ext cx="2093152" cy="13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7" name="Picture 6" descr="A close up of a line&#10;&#10;Description automatically generated">
            <a:extLst>
              <a:ext uri="{FF2B5EF4-FFF2-40B4-BE49-F238E27FC236}">
                <a16:creationId xmlns:a16="http://schemas.microsoft.com/office/drawing/2014/main" id="{0F6E0E80-E920-23C9-F93E-FF1BB900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77" y="-98899"/>
            <a:ext cx="8293228" cy="18359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550412" y="754378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Focus on Offending Flat A</a:t>
            </a:r>
            <a:endParaRPr lang="en-GB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D215B-1C78-8C61-3017-7B0B7B2C0E28}"/>
              </a:ext>
            </a:extLst>
          </p:cNvPr>
          <p:cNvSpPr txBox="1"/>
          <p:nvPr/>
        </p:nvSpPr>
        <p:spPr>
          <a:xfrm>
            <a:off x="3129676" y="1507680"/>
            <a:ext cx="87071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Background</a:t>
            </a:r>
          </a:p>
          <a:p>
            <a:endParaRPr lang="en-GB" dirty="0"/>
          </a:p>
          <a:p>
            <a:r>
              <a:rPr lang="en-GB" dirty="0"/>
              <a:t>Flat A was targeted primarily by groups of drug users with no fixed abode.</a:t>
            </a:r>
          </a:p>
          <a:p>
            <a:r>
              <a:rPr lang="en-GB" dirty="0"/>
              <a:t> </a:t>
            </a:r>
          </a:p>
          <a:p>
            <a:r>
              <a:rPr lang="en-GB" b="1" dirty="0"/>
              <a:t>Who Targeted? </a:t>
            </a:r>
          </a:p>
          <a:p>
            <a:endParaRPr lang="en-GB" dirty="0"/>
          </a:p>
          <a:p>
            <a:r>
              <a:rPr lang="en-GB" dirty="0"/>
              <a:t>Individual and nuisance caused to neighbours.</a:t>
            </a:r>
          </a:p>
          <a:p>
            <a:endParaRPr lang="en-GB" dirty="0"/>
          </a:p>
          <a:p>
            <a:r>
              <a:rPr lang="en-GB" b="1" dirty="0"/>
              <a:t>Impact</a:t>
            </a:r>
          </a:p>
          <a:p>
            <a:endParaRPr lang="en-GB" dirty="0"/>
          </a:p>
          <a:p>
            <a:r>
              <a:rPr lang="en-GB" dirty="0"/>
              <a:t>Long standing issues with groups of people. Drug paraphernalia. Noise. Fighting. No money or food for resident.</a:t>
            </a:r>
          </a:p>
          <a:p>
            <a:endParaRPr lang="en-GB" dirty="0"/>
          </a:p>
          <a:p>
            <a:r>
              <a:rPr lang="en-GB" b="1" dirty="0"/>
              <a:t>Remedies Sought</a:t>
            </a:r>
          </a:p>
          <a:p>
            <a:endParaRPr lang="en-GB" dirty="0"/>
          </a:p>
          <a:p>
            <a:r>
              <a:rPr lang="en-GB" dirty="0"/>
              <a:t>Injunction banning Tenant allowing named individuals. 12 individuals banned from block.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527B7F-AC00-4D55-773F-D441572F89EA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F1B362A-72C0-B363-B2DF-9F3F58CF8F6C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A4D35-190F-A2C6-1EEC-5E2ACA3E0DA6}"/>
              </a:ext>
            </a:extLst>
          </p:cNvPr>
          <p:cNvSpPr txBox="1"/>
          <p:nvPr/>
        </p:nvSpPr>
        <p:spPr>
          <a:xfrm>
            <a:off x="248423" y="3389739"/>
            <a:ext cx="262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Statute Focus</a:t>
            </a:r>
          </a:p>
          <a:p>
            <a:endParaRPr lang="en-GB" u="sng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354407-3DE9-765A-72A7-3DDCF9479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6" y="3981866"/>
            <a:ext cx="2093152" cy="13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B1928B-8C4E-E41F-266D-41E789AB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4" y="5886303"/>
            <a:ext cx="1575858" cy="845383"/>
          </a:xfrm>
          <a:prstGeom prst="rect">
            <a:avLst/>
          </a:prstGeom>
        </p:spPr>
      </p:pic>
      <p:pic>
        <p:nvPicPr>
          <p:cNvPr id="7" name="Picture 6" descr="A close up of a line&#10;&#10;Description automatically generated">
            <a:extLst>
              <a:ext uri="{FF2B5EF4-FFF2-40B4-BE49-F238E27FC236}">
                <a16:creationId xmlns:a16="http://schemas.microsoft.com/office/drawing/2014/main" id="{0F6E0E80-E920-23C9-F93E-FF1BB900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77" y="-98899"/>
            <a:ext cx="8293228" cy="18359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F62342-F577-6CCA-B9D0-7C276FEFD887}"/>
              </a:ext>
            </a:extLst>
          </p:cNvPr>
          <p:cNvSpPr txBox="1">
            <a:spLocks/>
          </p:cNvSpPr>
          <p:nvPr/>
        </p:nvSpPr>
        <p:spPr>
          <a:xfrm>
            <a:off x="4550412" y="754378"/>
            <a:ext cx="7640978" cy="59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Focus on Offending </a:t>
            </a:r>
            <a:r>
              <a:rPr lang="en-US" sz="4800" dirty="0" err="1"/>
              <a:t>Mr</a:t>
            </a:r>
            <a:r>
              <a:rPr lang="en-US" sz="4800" dirty="0"/>
              <a:t> W</a:t>
            </a:r>
            <a:endParaRPr lang="en-GB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D215B-1C78-8C61-3017-7B0B7B2C0E28}"/>
              </a:ext>
            </a:extLst>
          </p:cNvPr>
          <p:cNvSpPr txBox="1"/>
          <p:nvPr/>
        </p:nvSpPr>
        <p:spPr>
          <a:xfrm>
            <a:off x="3129676" y="1604275"/>
            <a:ext cx="87071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Background</a:t>
            </a:r>
          </a:p>
          <a:p>
            <a:endParaRPr lang="en-GB" dirty="0"/>
          </a:p>
          <a:p>
            <a:r>
              <a:rPr lang="en-GB" dirty="0"/>
              <a:t>Mr W was of no fixed abode. History of burglary.</a:t>
            </a:r>
          </a:p>
          <a:p>
            <a:r>
              <a:rPr lang="en-GB" dirty="0"/>
              <a:t> </a:t>
            </a:r>
          </a:p>
          <a:p>
            <a:r>
              <a:rPr lang="en-GB" b="1" dirty="0"/>
              <a:t>Who Targeted? </a:t>
            </a:r>
          </a:p>
          <a:p>
            <a:endParaRPr lang="en-GB" dirty="0"/>
          </a:p>
          <a:p>
            <a:r>
              <a:rPr lang="en-GB" dirty="0"/>
              <a:t>Targeted individuals in the town centre and befriended them.</a:t>
            </a:r>
          </a:p>
          <a:p>
            <a:endParaRPr lang="en-GB" dirty="0"/>
          </a:p>
          <a:p>
            <a:r>
              <a:rPr lang="en-GB" b="1" dirty="0"/>
              <a:t>Impact</a:t>
            </a:r>
          </a:p>
          <a:p>
            <a:endParaRPr lang="en-GB" dirty="0"/>
          </a:p>
          <a:p>
            <a:r>
              <a:rPr lang="en-GB" dirty="0"/>
              <a:t>Took over properties. Groups of people. Stolen goods stored. No food.</a:t>
            </a:r>
          </a:p>
          <a:p>
            <a:endParaRPr lang="en-GB" dirty="0"/>
          </a:p>
          <a:p>
            <a:r>
              <a:rPr lang="en-GB" b="1" dirty="0"/>
              <a:t>Remedies Sought</a:t>
            </a:r>
          </a:p>
          <a:p>
            <a:endParaRPr lang="en-GB" dirty="0"/>
          </a:p>
          <a:p>
            <a:r>
              <a:rPr lang="en-GB" dirty="0"/>
              <a:t>Injunction banning Mr W from the whole area.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527B7F-AC00-4D55-773F-D441572F89EA}"/>
              </a:ext>
            </a:extLst>
          </p:cNvPr>
          <p:cNvSpPr txBox="1">
            <a:spLocks/>
          </p:cNvSpPr>
          <p:nvPr/>
        </p:nvSpPr>
        <p:spPr>
          <a:xfrm>
            <a:off x="170520" y="287248"/>
            <a:ext cx="2959156" cy="63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tx2"/>
                </a:solidFill>
              </a:rPr>
              <a:t>Cuckooing in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Social Housing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F1B362A-72C0-B363-B2DF-9F3F58CF8F6C}"/>
              </a:ext>
            </a:extLst>
          </p:cNvPr>
          <p:cNvSpPr txBox="1">
            <a:spLocks/>
          </p:cNvSpPr>
          <p:nvPr/>
        </p:nvSpPr>
        <p:spPr>
          <a:xfrm>
            <a:off x="248423" y="1021565"/>
            <a:ext cx="2093152" cy="344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>
                <a:solidFill>
                  <a:schemeClr val="tx2"/>
                </a:solidFill>
              </a:rPr>
              <a:t>31 January 2024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7A8A1-75B0-AA70-69B6-5A4234602880}"/>
              </a:ext>
            </a:extLst>
          </p:cNvPr>
          <p:cNvSpPr txBox="1"/>
          <p:nvPr/>
        </p:nvSpPr>
        <p:spPr>
          <a:xfrm>
            <a:off x="248423" y="3389739"/>
            <a:ext cx="2629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Statute Focus</a:t>
            </a:r>
          </a:p>
          <a:p>
            <a:endParaRPr lang="en-GB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21D1E-F21E-BD2D-3A50-3DF8CA795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6" y="3981866"/>
            <a:ext cx="2093152" cy="13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SB1">
      <a:dk1>
        <a:srgbClr val="8D1538"/>
      </a:dk1>
      <a:lt1>
        <a:sysClr val="window" lastClr="FFFFFF"/>
      </a:lt1>
      <a:dk2>
        <a:srgbClr val="8D1538"/>
      </a:dk2>
      <a:lt2>
        <a:srgbClr val="FFFFFF"/>
      </a:lt2>
      <a:accent1>
        <a:srgbClr val="8D1538"/>
      </a:accent1>
      <a:accent2>
        <a:srgbClr val="8D1538"/>
      </a:accent2>
      <a:accent3>
        <a:srgbClr val="8D1538"/>
      </a:accent3>
      <a:accent4>
        <a:srgbClr val="8D1538"/>
      </a:accent4>
      <a:accent5>
        <a:srgbClr val="8D1538"/>
      </a:accent5>
      <a:accent6>
        <a:srgbClr val="8D1538"/>
      </a:accent6>
      <a:hlink>
        <a:srgbClr val="8D1538"/>
      </a:hlink>
      <a:folHlink>
        <a:srgbClr val="8D15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780</Words>
  <Application>Microsoft Office PowerPoint</Application>
  <PresentationFormat>Widescreen</PresentationFormat>
  <Paragraphs>167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Tackling Cuckooing in  Social Housing</vt:lpstr>
      <vt:lpstr>Cuckooing in  Social 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Leasehold Property and Service Charges</dc:title>
  <dc:creator>Andy Moore</dc:creator>
  <cp:lastModifiedBy>Andy Moore</cp:lastModifiedBy>
  <cp:revision>14</cp:revision>
  <dcterms:created xsi:type="dcterms:W3CDTF">2023-09-19T11:15:24Z</dcterms:created>
  <dcterms:modified xsi:type="dcterms:W3CDTF">2024-01-17T11:57:31Z</dcterms:modified>
</cp:coreProperties>
</file>