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5" r:id="rId9"/>
    <p:sldId id="264" r:id="rId10"/>
    <p:sldId id="272" r:id="rId11"/>
    <p:sldId id="273" r:id="rId12"/>
    <p:sldId id="267" r:id="rId13"/>
    <p:sldId id="270" r:id="rId14"/>
    <p:sldId id="280" r:id="rId15"/>
    <p:sldId id="271" r:id="rId16"/>
    <p:sldId id="281" r:id="rId17"/>
    <p:sldId id="278" r:id="rId18"/>
    <p:sldId id="275" r:id="rId19"/>
    <p:sldId id="277" r:id="rId20"/>
    <p:sldId id="279"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94061" autoAdjust="0"/>
  </p:normalViewPr>
  <p:slideViewPr>
    <p:cSldViewPr snapToGrid="0">
      <p:cViewPr varScale="1">
        <p:scale>
          <a:sx n="86" d="100"/>
          <a:sy n="86" d="100"/>
        </p:scale>
        <p:origin x="114" y="618"/>
      </p:cViewPr>
      <p:guideLst/>
    </p:cSldViewPr>
  </p:slideViewPr>
  <p:outlineViewPr>
    <p:cViewPr>
      <p:scale>
        <a:sx n="33" d="100"/>
        <a:sy n="33" d="100"/>
      </p:scale>
      <p:origin x="0" y="-9882"/>
    </p:cViewPr>
  </p:outlineViewPr>
  <p:notesTextViewPr>
    <p:cViewPr>
      <p:scale>
        <a:sx n="1" d="1"/>
        <a:sy n="1" d="1"/>
      </p:scale>
      <p:origin x="0" y="0"/>
    </p:cViewPr>
  </p:notesTextViewPr>
  <p:notesViewPr>
    <p:cSldViewPr snapToGrid="0">
      <p:cViewPr>
        <p:scale>
          <a:sx n="100" d="100"/>
          <a:sy n="100" d="100"/>
        </p:scale>
        <p:origin x="18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4FFB0-1168-4660-B51C-5C61BCAEDD0B}"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1272F-AFF3-4DBE-9847-F709EDD454AB}" type="slidenum">
              <a:rPr lang="en-GB" smtClean="0"/>
              <a:t>‹#›</a:t>
            </a:fld>
            <a:endParaRPr lang="en-GB"/>
          </a:p>
        </p:txBody>
      </p:sp>
    </p:spTree>
    <p:extLst>
      <p:ext uri="{BB962C8B-B14F-4D97-AF65-F5344CB8AC3E}">
        <p14:creationId xmlns:p14="http://schemas.microsoft.com/office/powerpoint/2010/main" val="117685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1575"/>
            <a:ext cx="5486400" cy="3086100"/>
          </a:xfrm>
        </p:spPr>
      </p:sp>
      <p:sp>
        <p:nvSpPr>
          <p:cNvPr id="4" name="Slide Number Placeholder 3"/>
          <p:cNvSpPr>
            <a:spLocks noGrp="1"/>
          </p:cNvSpPr>
          <p:nvPr>
            <p:ph type="sldNum" sz="quarter" idx="5"/>
          </p:nvPr>
        </p:nvSpPr>
        <p:spPr/>
        <p:txBody>
          <a:bodyPr/>
          <a:lstStyle/>
          <a:p>
            <a:fld id="{6751272F-AFF3-4DBE-9847-F709EDD454AB}" type="slidenum">
              <a:rPr lang="en-GB" smtClean="0"/>
              <a:t>1</a:t>
            </a:fld>
            <a:endParaRPr lang="en-GB"/>
          </a:p>
        </p:txBody>
      </p:sp>
    </p:spTree>
    <p:extLst>
      <p:ext uri="{BB962C8B-B14F-4D97-AF65-F5344CB8AC3E}">
        <p14:creationId xmlns:p14="http://schemas.microsoft.com/office/powerpoint/2010/main" val="231647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10</a:t>
            </a:fld>
            <a:endParaRPr lang="en-GB"/>
          </a:p>
        </p:txBody>
      </p:sp>
      <p:sp>
        <p:nvSpPr>
          <p:cNvPr id="6" name="Notes Placeholder 5">
            <a:extLst>
              <a:ext uri="{FF2B5EF4-FFF2-40B4-BE49-F238E27FC236}">
                <a16:creationId xmlns:a16="http://schemas.microsoft.com/office/drawing/2014/main" id="{36B6B0BF-EB3D-AEEC-390F-3F561F7D619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4977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11</a:t>
            </a:fld>
            <a:endParaRPr lang="en-GB"/>
          </a:p>
        </p:txBody>
      </p:sp>
      <p:sp>
        <p:nvSpPr>
          <p:cNvPr id="6" name="Notes Placeholder 5">
            <a:extLst>
              <a:ext uri="{FF2B5EF4-FFF2-40B4-BE49-F238E27FC236}">
                <a16:creationId xmlns:a16="http://schemas.microsoft.com/office/drawing/2014/main" id="{A1F566F9-51F0-4AA6-075D-01D25C948D3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79559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12</a:t>
            </a:fld>
            <a:endParaRPr lang="en-GB"/>
          </a:p>
        </p:txBody>
      </p:sp>
      <p:sp>
        <p:nvSpPr>
          <p:cNvPr id="6" name="Notes Placeholder 5">
            <a:extLst>
              <a:ext uri="{FF2B5EF4-FFF2-40B4-BE49-F238E27FC236}">
                <a16:creationId xmlns:a16="http://schemas.microsoft.com/office/drawing/2014/main" id="{27425515-F2B7-D217-18E3-34F9877E1E4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3482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13</a:t>
            </a:fld>
            <a:endParaRPr lang="en-GB"/>
          </a:p>
        </p:txBody>
      </p:sp>
      <p:sp>
        <p:nvSpPr>
          <p:cNvPr id="6" name="Notes Placeholder 5">
            <a:extLst>
              <a:ext uri="{FF2B5EF4-FFF2-40B4-BE49-F238E27FC236}">
                <a16:creationId xmlns:a16="http://schemas.microsoft.com/office/drawing/2014/main" id="{48CD3166-D41F-ECD6-284A-1752E2B6B70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71017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14</a:t>
            </a:fld>
            <a:endParaRPr lang="en-GB"/>
          </a:p>
        </p:txBody>
      </p:sp>
      <p:sp>
        <p:nvSpPr>
          <p:cNvPr id="6" name="Notes Placeholder 5">
            <a:extLst>
              <a:ext uri="{FF2B5EF4-FFF2-40B4-BE49-F238E27FC236}">
                <a16:creationId xmlns:a16="http://schemas.microsoft.com/office/drawing/2014/main" id="{A15E5F1F-299F-D403-BA55-B8FF70BD392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5510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15</a:t>
            </a:fld>
            <a:endParaRPr lang="en-GB"/>
          </a:p>
        </p:txBody>
      </p:sp>
    </p:spTree>
    <p:extLst>
      <p:ext uri="{BB962C8B-B14F-4D97-AF65-F5344CB8AC3E}">
        <p14:creationId xmlns:p14="http://schemas.microsoft.com/office/powerpoint/2010/main" val="110950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16</a:t>
            </a:fld>
            <a:endParaRPr lang="en-GB"/>
          </a:p>
        </p:txBody>
      </p:sp>
      <p:sp>
        <p:nvSpPr>
          <p:cNvPr id="6" name="Notes Placeholder 5">
            <a:extLst>
              <a:ext uri="{FF2B5EF4-FFF2-40B4-BE49-F238E27FC236}">
                <a16:creationId xmlns:a16="http://schemas.microsoft.com/office/drawing/2014/main" id="{AE5404CF-1479-3BEE-05D1-4F1DC538B71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5871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17</a:t>
            </a:fld>
            <a:endParaRPr lang="en-GB"/>
          </a:p>
        </p:txBody>
      </p:sp>
      <p:sp>
        <p:nvSpPr>
          <p:cNvPr id="6" name="Notes Placeholder 5">
            <a:extLst>
              <a:ext uri="{FF2B5EF4-FFF2-40B4-BE49-F238E27FC236}">
                <a16:creationId xmlns:a16="http://schemas.microsoft.com/office/drawing/2014/main" id="{0068A431-D153-2DBC-7FF8-64AABB6B2EC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766481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18</a:t>
            </a:fld>
            <a:endParaRPr lang="en-GB"/>
          </a:p>
        </p:txBody>
      </p:sp>
      <p:sp>
        <p:nvSpPr>
          <p:cNvPr id="6" name="Notes Placeholder 5">
            <a:extLst>
              <a:ext uri="{FF2B5EF4-FFF2-40B4-BE49-F238E27FC236}">
                <a16:creationId xmlns:a16="http://schemas.microsoft.com/office/drawing/2014/main" id="{4DB83A22-820D-CED5-0EE9-526F43BDD73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4759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19</a:t>
            </a:fld>
            <a:endParaRPr lang="en-GB"/>
          </a:p>
        </p:txBody>
      </p:sp>
    </p:spTree>
    <p:extLst>
      <p:ext uri="{BB962C8B-B14F-4D97-AF65-F5344CB8AC3E}">
        <p14:creationId xmlns:p14="http://schemas.microsoft.com/office/powerpoint/2010/main" val="180923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2</a:t>
            </a:fld>
            <a:endParaRPr lang="en-GB"/>
          </a:p>
        </p:txBody>
      </p:sp>
    </p:spTree>
    <p:extLst>
      <p:ext uri="{BB962C8B-B14F-4D97-AF65-F5344CB8AC3E}">
        <p14:creationId xmlns:p14="http://schemas.microsoft.com/office/powerpoint/2010/main" val="327155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20</a:t>
            </a:fld>
            <a:endParaRPr lang="en-GB"/>
          </a:p>
        </p:txBody>
      </p:sp>
    </p:spTree>
    <p:extLst>
      <p:ext uri="{BB962C8B-B14F-4D97-AF65-F5344CB8AC3E}">
        <p14:creationId xmlns:p14="http://schemas.microsoft.com/office/powerpoint/2010/main" val="27334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21</a:t>
            </a:fld>
            <a:endParaRPr lang="en-GB"/>
          </a:p>
        </p:txBody>
      </p:sp>
    </p:spTree>
    <p:extLst>
      <p:ext uri="{BB962C8B-B14F-4D97-AF65-F5344CB8AC3E}">
        <p14:creationId xmlns:p14="http://schemas.microsoft.com/office/powerpoint/2010/main" val="325325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3</a:t>
            </a:fld>
            <a:endParaRPr lang="en-GB"/>
          </a:p>
        </p:txBody>
      </p:sp>
    </p:spTree>
    <p:extLst>
      <p:ext uri="{BB962C8B-B14F-4D97-AF65-F5344CB8AC3E}">
        <p14:creationId xmlns:p14="http://schemas.microsoft.com/office/powerpoint/2010/main" val="345246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4</a:t>
            </a:fld>
            <a:endParaRPr lang="en-GB"/>
          </a:p>
        </p:txBody>
      </p:sp>
    </p:spTree>
    <p:extLst>
      <p:ext uri="{BB962C8B-B14F-4D97-AF65-F5344CB8AC3E}">
        <p14:creationId xmlns:p14="http://schemas.microsoft.com/office/powerpoint/2010/main" val="383968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5</a:t>
            </a:fld>
            <a:endParaRPr lang="en-GB"/>
          </a:p>
        </p:txBody>
      </p:sp>
      <p:sp>
        <p:nvSpPr>
          <p:cNvPr id="6" name="Notes Placeholder 5">
            <a:extLst>
              <a:ext uri="{FF2B5EF4-FFF2-40B4-BE49-F238E27FC236}">
                <a16:creationId xmlns:a16="http://schemas.microsoft.com/office/drawing/2014/main" id="{7F53F6E6-BC8B-F763-46F9-4CCB250F96D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2554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6</a:t>
            </a:fld>
            <a:endParaRPr lang="en-GB"/>
          </a:p>
        </p:txBody>
      </p:sp>
      <p:sp>
        <p:nvSpPr>
          <p:cNvPr id="6" name="Notes Placeholder 5">
            <a:extLst>
              <a:ext uri="{FF2B5EF4-FFF2-40B4-BE49-F238E27FC236}">
                <a16:creationId xmlns:a16="http://schemas.microsoft.com/office/drawing/2014/main" id="{C591B580-0BE0-706B-B5F4-FEFCDDCE20E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4996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7</a:t>
            </a:fld>
            <a:endParaRPr lang="en-GB"/>
          </a:p>
        </p:txBody>
      </p:sp>
      <p:sp>
        <p:nvSpPr>
          <p:cNvPr id="6" name="Notes Placeholder 5">
            <a:extLst>
              <a:ext uri="{FF2B5EF4-FFF2-40B4-BE49-F238E27FC236}">
                <a16:creationId xmlns:a16="http://schemas.microsoft.com/office/drawing/2014/main" id="{323BFADC-160C-B560-AA56-5A28C3FDFE3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2946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8</a:t>
            </a:fld>
            <a:endParaRPr lang="en-GB"/>
          </a:p>
        </p:txBody>
      </p:sp>
      <p:sp>
        <p:nvSpPr>
          <p:cNvPr id="6" name="Notes Placeholder 5">
            <a:extLst>
              <a:ext uri="{FF2B5EF4-FFF2-40B4-BE49-F238E27FC236}">
                <a16:creationId xmlns:a16="http://schemas.microsoft.com/office/drawing/2014/main" id="{2CACFFD8-6838-4517-26F0-16E75708796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5108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751272F-AFF3-4DBE-9847-F709EDD454AB}" type="slidenum">
              <a:rPr lang="en-GB" smtClean="0"/>
              <a:t>9</a:t>
            </a:fld>
            <a:endParaRPr lang="en-GB"/>
          </a:p>
        </p:txBody>
      </p:sp>
      <p:sp>
        <p:nvSpPr>
          <p:cNvPr id="6" name="Notes Placeholder 5">
            <a:extLst>
              <a:ext uri="{FF2B5EF4-FFF2-40B4-BE49-F238E27FC236}">
                <a16:creationId xmlns:a16="http://schemas.microsoft.com/office/drawing/2014/main" id="{64C4161D-B57A-CAA5-E756-392070AFB00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386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3B3F-F824-7CC2-8F12-67C249B71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503C58-BEB8-BDEE-3238-172DC1F3F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6D0995-F688-3191-D074-CF50553E962F}"/>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426394A8-C8EC-037B-CDDC-01C1DF2D1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8712D-F370-2D6B-9304-0E35ACC4FD20}"/>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31120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157A-BEE3-1691-9761-ADBAEAAAFF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8A15C3-9CF4-6A90-CA37-1CBEE86AE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B7462-BA76-93B8-83BD-D2BBE74FFF45}"/>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F208681C-F3F4-289A-3E53-ACDA587A7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B093C-D9DC-6E8E-409B-AF66CDAA9BE5}"/>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347612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38FA6-A126-5343-46CC-C6B742C588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B5B4A0-2D9A-8E65-FF72-E1F9372DB3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A7C8BC-5667-8F4A-7A7A-E9C10143427A}"/>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E7A18AE5-03F0-E889-BA49-1ABC10208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6577F-349F-A415-CDCA-C8E550A17A8A}"/>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300147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5965-B7AD-3EB4-5C1F-9D5C7E4239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C2E816-3C6F-3C33-B2E0-69027B08C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4796A-C451-79AE-D63D-BE65FADBB92E}"/>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65D5A136-4E76-72A3-2D30-FADA44D24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DB1D8-AB96-96FB-4667-F0D6FCED660F}"/>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268557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1329-EEB4-8B15-DBC3-D83DADC97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97F15C-F897-989C-9C53-F64AB85B8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C8AA3-92E6-5F4B-D5D2-D8118744C227}"/>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0CD1DDAB-B25A-A709-3F9E-B9FDEA883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88C83-BD64-D1A7-ECF9-C3F06A6FC162}"/>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22653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CEEF-E9B5-1FBB-B78A-860EFFF361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0C055-AF99-71EC-46C4-D43005A2A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CAB7D3-DC61-098C-9187-8F6035A37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772544-8CD3-3E8D-5B98-916736A37E3F}"/>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6" name="Footer Placeholder 5">
            <a:extLst>
              <a:ext uri="{FF2B5EF4-FFF2-40B4-BE49-F238E27FC236}">
                <a16:creationId xmlns:a16="http://schemas.microsoft.com/office/drawing/2014/main" id="{486CA348-9F2E-A837-4629-99BAD64721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6FED47-2EF0-DCE2-F2FD-8CBEE832B0AA}"/>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252347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B64C-AC4B-B6C9-8163-B4BAFDDF12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DC133E-337A-FDB2-817D-C65E064BA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3F879A-3F04-8E37-2153-0ACAFD2A5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CABADB-81C9-2070-AE97-F45FDF5B6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C6216-9723-919E-2FED-00248A194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48974B-F96C-03D3-F38E-96677E15E69D}"/>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8" name="Footer Placeholder 7">
            <a:extLst>
              <a:ext uri="{FF2B5EF4-FFF2-40B4-BE49-F238E27FC236}">
                <a16:creationId xmlns:a16="http://schemas.microsoft.com/office/drawing/2014/main" id="{6E9539F8-7700-EB6C-BFF7-B5B02D8514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E05535-CE9B-CEDC-B516-69A36227417C}"/>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2918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5FBD-7BB1-91D1-419E-5938E12787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387E76-DECB-CB9A-C51F-F3C3421F6571}"/>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4" name="Footer Placeholder 3">
            <a:extLst>
              <a:ext uri="{FF2B5EF4-FFF2-40B4-BE49-F238E27FC236}">
                <a16:creationId xmlns:a16="http://schemas.microsoft.com/office/drawing/2014/main" id="{CF650A19-59D3-4281-E41B-6732D09634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9A9EDF-33D8-0FC9-6C3A-9D2F1A4C395F}"/>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188079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8D062-12D5-18E8-3476-905C45A7E577}"/>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3" name="Footer Placeholder 2">
            <a:extLst>
              <a:ext uri="{FF2B5EF4-FFF2-40B4-BE49-F238E27FC236}">
                <a16:creationId xmlns:a16="http://schemas.microsoft.com/office/drawing/2014/main" id="{D0CB4D4A-C9A9-CFB3-A14A-4D1AC5307C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0838E0-75D6-BA7A-3807-1C59881C33AB}"/>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103109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1E36-D9FB-C855-024F-741BD8AFB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40F2F4-0DBF-27FD-0BA1-2F31A6FF1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4E01B2-D50F-9F26-883B-E8C618EF1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F353F-D967-28A4-3A8A-94A980ED118C}"/>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6" name="Footer Placeholder 5">
            <a:extLst>
              <a:ext uri="{FF2B5EF4-FFF2-40B4-BE49-F238E27FC236}">
                <a16:creationId xmlns:a16="http://schemas.microsoft.com/office/drawing/2014/main" id="{866A7A76-693C-13E1-0232-C0556CAA2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243904-559E-9216-109F-64C181822243}"/>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352686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9A7D-CBD6-7CBF-3D7B-9E5F20E9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4EA79E-1605-2D09-7F9C-34BA422A9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48BCF6-74FA-82D1-8E17-968F06A79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FB601-9CDB-1A15-DAB3-ED93AC3DACDD}"/>
              </a:ext>
            </a:extLst>
          </p:cNvPr>
          <p:cNvSpPr>
            <a:spLocks noGrp="1"/>
          </p:cNvSpPr>
          <p:nvPr>
            <p:ph type="dt" sz="half" idx="10"/>
          </p:nvPr>
        </p:nvSpPr>
        <p:spPr/>
        <p:txBody>
          <a:bodyPr/>
          <a:lstStyle/>
          <a:p>
            <a:fld id="{8ECE48A5-CE5B-4465-A21B-FF92E3404021}" type="datetimeFigureOut">
              <a:rPr lang="en-GB" smtClean="0"/>
              <a:t>25/01/2024</a:t>
            </a:fld>
            <a:endParaRPr lang="en-GB"/>
          </a:p>
        </p:txBody>
      </p:sp>
      <p:sp>
        <p:nvSpPr>
          <p:cNvPr id="6" name="Footer Placeholder 5">
            <a:extLst>
              <a:ext uri="{FF2B5EF4-FFF2-40B4-BE49-F238E27FC236}">
                <a16:creationId xmlns:a16="http://schemas.microsoft.com/office/drawing/2014/main" id="{DA41813E-2D8B-0638-EF12-CA82AFE615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328D5B-E59D-5F0A-A232-034B14E62A99}"/>
              </a:ext>
            </a:extLst>
          </p:cNvPr>
          <p:cNvSpPr>
            <a:spLocks noGrp="1"/>
          </p:cNvSpPr>
          <p:nvPr>
            <p:ph type="sldNum" sz="quarter" idx="12"/>
          </p:nvPr>
        </p:nvSpPr>
        <p:spPr/>
        <p:txBody>
          <a:bodyPr/>
          <a:lstStyle/>
          <a:p>
            <a:fld id="{DED049B1-2F97-4D83-B1FD-52EE79C6DC3C}" type="slidenum">
              <a:rPr lang="en-GB" smtClean="0"/>
              <a:t>‹#›</a:t>
            </a:fld>
            <a:endParaRPr lang="en-GB"/>
          </a:p>
        </p:txBody>
      </p:sp>
    </p:spTree>
    <p:extLst>
      <p:ext uri="{BB962C8B-B14F-4D97-AF65-F5344CB8AC3E}">
        <p14:creationId xmlns:p14="http://schemas.microsoft.com/office/powerpoint/2010/main" val="421006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2F9F9-25BB-43E8-3AC6-F6250C1CA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479B75-A9F4-5518-45C3-49F9C026B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97A65-6437-A733-FDF8-FF9CDD070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E48A5-CE5B-4465-A21B-FF92E3404021}" type="datetimeFigureOut">
              <a:rPr lang="en-GB" smtClean="0"/>
              <a:t>25/01/2024</a:t>
            </a:fld>
            <a:endParaRPr lang="en-GB"/>
          </a:p>
        </p:txBody>
      </p:sp>
      <p:sp>
        <p:nvSpPr>
          <p:cNvPr id="5" name="Footer Placeholder 4">
            <a:extLst>
              <a:ext uri="{FF2B5EF4-FFF2-40B4-BE49-F238E27FC236}">
                <a16:creationId xmlns:a16="http://schemas.microsoft.com/office/drawing/2014/main" id="{436D35DF-C179-4BDC-D045-CA0F83698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89D8D0-C7E4-3F0E-D40E-1A5210806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049B1-2F97-4D83-B1FD-52EE79C6DC3C}" type="slidenum">
              <a:rPr lang="en-GB" smtClean="0"/>
              <a:t>‹#›</a:t>
            </a:fld>
            <a:endParaRPr lang="en-GB"/>
          </a:p>
        </p:txBody>
      </p:sp>
    </p:spTree>
    <p:extLst>
      <p:ext uri="{BB962C8B-B14F-4D97-AF65-F5344CB8AC3E}">
        <p14:creationId xmlns:p14="http://schemas.microsoft.com/office/powerpoint/2010/main" val="324744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Hayley.Fox@lincs.police.u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andy@simsi.com" TargetMode="External"/><Relationship Id="rId4" Type="http://schemas.openxmlformats.org/officeDocument/2006/relationships/hyperlink" Target="https://www.riskterrainmodel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276-A02C-E1A7-7045-EA894DD52977}"/>
              </a:ext>
            </a:extLst>
          </p:cNvPr>
          <p:cNvSpPr>
            <a:spLocks noGrp="1"/>
          </p:cNvSpPr>
          <p:nvPr>
            <p:ph type="ctrTitle"/>
          </p:nvPr>
        </p:nvSpPr>
        <p:spPr>
          <a:xfrm>
            <a:off x="1523999" y="1122363"/>
            <a:ext cx="9493045" cy="2387600"/>
          </a:xfrm>
        </p:spPr>
        <p:txBody>
          <a:bodyPr>
            <a:normAutofit fontScale="90000"/>
          </a:bodyPr>
          <a:lstStyle/>
          <a:p>
            <a:r>
              <a:rPr lang="en-GB" b="1" dirty="0">
                <a:solidFill>
                  <a:schemeClr val="accent1">
                    <a:lumMod val="50000"/>
                  </a:schemeClr>
                </a:solidFill>
              </a:rPr>
              <a:t>County lines cuckooing in Lincoln- </a:t>
            </a:r>
            <a:br>
              <a:rPr lang="en-GB" b="1" dirty="0">
                <a:solidFill>
                  <a:schemeClr val="accent1">
                    <a:lumMod val="50000"/>
                  </a:schemeClr>
                </a:solidFill>
              </a:rPr>
            </a:br>
            <a:r>
              <a:rPr lang="en-GB" b="1" dirty="0">
                <a:solidFill>
                  <a:schemeClr val="accent1">
                    <a:lumMod val="50000"/>
                  </a:schemeClr>
                </a:solidFill>
              </a:rPr>
              <a:t>A risk terrain approach to identifying risk.</a:t>
            </a:r>
          </a:p>
        </p:txBody>
      </p:sp>
      <p:sp>
        <p:nvSpPr>
          <p:cNvPr id="3" name="Subtitle 2">
            <a:extLst>
              <a:ext uri="{FF2B5EF4-FFF2-40B4-BE49-F238E27FC236}">
                <a16:creationId xmlns:a16="http://schemas.microsoft.com/office/drawing/2014/main" id="{F0617371-FC4A-C9F2-640E-B280082EC9D6}"/>
              </a:ext>
            </a:extLst>
          </p:cNvPr>
          <p:cNvSpPr>
            <a:spLocks noGrp="1"/>
          </p:cNvSpPr>
          <p:nvPr>
            <p:ph type="subTitle" idx="1"/>
          </p:nvPr>
        </p:nvSpPr>
        <p:spPr>
          <a:xfrm>
            <a:off x="1524000" y="3925595"/>
            <a:ext cx="9144000" cy="1655762"/>
          </a:xfrm>
        </p:spPr>
        <p:txBody>
          <a:bodyPr/>
          <a:lstStyle/>
          <a:p>
            <a:r>
              <a:rPr lang="en-GB" dirty="0">
                <a:solidFill>
                  <a:schemeClr val="accent1">
                    <a:lumMod val="50000"/>
                  </a:schemeClr>
                </a:solidFill>
              </a:rPr>
              <a:t>Hayley Fox</a:t>
            </a:r>
          </a:p>
          <a:p>
            <a:r>
              <a:rPr lang="en-GB" dirty="0">
                <a:solidFill>
                  <a:schemeClr val="accent1">
                    <a:lumMod val="50000"/>
                  </a:schemeClr>
                </a:solidFill>
              </a:rPr>
              <a:t>Professional Doctorate Candidate- Keele University</a:t>
            </a:r>
          </a:p>
          <a:p>
            <a:r>
              <a:rPr lang="en-GB" dirty="0">
                <a:solidFill>
                  <a:schemeClr val="accent1">
                    <a:lumMod val="50000"/>
                  </a:schemeClr>
                </a:solidFill>
              </a:rPr>
              <a:t>Crime Intelligence Analyst- Lincolnshire Police</a:t>
            </a:r>
          </a:p>
        </p:txBody>
      </p:sp>
    </p:spTree>
    <p:extLst>
      <p:ext uri="{BB962C8B-B14F-4D97-AF65-F5344CB8AC3E}">
        <p14:creationId xmlns:p14="http://schemas.microsoft.com/office/powerpoint/2010/main" val="100682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sz="4400" b="1" dirty="0">
                <a:solidFill>
                  <a:schemeClr val="accent1">
                    <a:lumMod val="50000"/>
                  </a:schemeClr>
                </a:solidFill>
              </a:rPr>
              <a:t>Determining risk factors</a:t>
            </a:r>
          </a:p>
        </p:txBody>
      </p:sp>
      <p:sp>
        <p:nvSpPr>
          <p:cNvPr id="4" name="Content Placeholder 3">
            <a:extLst>
              <a:ext uri="{FF2B5EF4-FFF2-40B4-BE49-F238E27FC236}">
                <a16:creationId xmlns:a16="http://schemas.microsoft.com/office/drawing/2014/main" id="{E072B70F-EFBC-D475-9F19-9C301F87BD2A}"/>
              </a:ext>
            </a:extLst>
          </p:cNvPr>
          <p:cNvSpPr>
            <a:spLocks noGrp="1"/>
          </p:cNvSpPr>
          <p:nvPr>
            <p:ph sz="half" idx="2"/>
          </p:nvPr>
        </p:nvSpPr>
        <p:spPr>
          <a:xfrm>
            <a:off x="1037230" y="1825625"/>
            <a:ext cx="4844955" cy="4351338"/>
          </a:xfrm>
        </p:spPr>
        <p:txBody>
          <a:bodyPr/>
          <a:lstStyle/>
          <a:p>
            <a:r>
              <a:rPr lang="en-GB" dirty="0">
                <a:solidFill>
                  <a:schemeClr val="accent1">
                    <a:lumMod val="50000"/>
                  </a:schemeClr>
                </a:solidFill>
              </a:rPr>
              <a:t>Comparative analysis of conjunctive cases</a:t>
            </a:r>
          </a:p>
          <a:p>
            <a:endParaRPr lang="en-GB" dirty="0">
              <a:solidFill>
                <a:schemeClr val="accent1">
                  <a:lumMod val="50000"/>
                </a:schemeClr>
              </a:solidFill>
            </a:endParaRPr>
          </a:p>
          <a:p>
            <a:pPr marL="0" indent="0">
              <a:buNone/>
            </a:pPr>
            <a:endParaRPr lang="en-GB" dirty="0">
              <a:solidFill>
                <a:schemeClr val="accent1">
                  <a:lumMod val="50000"/>
                </a:schemeClr>
              </a:solidFill>
            </a:endParaRPr>
          </a:p>
          <a:p>
            <a:r>
              <a:rPr lang="en-GB" dirty="0">
                <a:solidFill>
                  <a:schemeClr val="accent1">
                    <a:lumMod val="50000"/>
                  </a:schemeClr>
                </a:solidFill>
              </a:rPr>
              <a:t>Officer interviews</a:t>
            </a:r>
          </a:p>
        </p:txBody>
      </p:sp>
      <p:sp>
        <p:nvSpPr>
          <p:cNvPr id="8" name="Control 1">
            <a:extLst>
              <a:ext uri="{FF2B5EF4-FFF2-40B4-BE49-F238E27FC236}">
                <a16:creationId xmlns:a16="http://schemas.microsoft.com/office/drawing/2014/main" id="{14372296-8903-1162-B424-FC22445597BD}"/>
              </a:ext>
            </a:extLst>
          </p:cNvPr>
          <p:cNvSpPr>
            <a:spLocks noChangeArrowheads="1" noChangeShapeType="1"/>
          </p:cNvSpPr>
          <p:nvPr/>
        </p:nvSpPr>
        <p:spPr bwMode="auto">
          <a:xfrm>
            <a:off x="6805613" y="7377113"/>
            <a:ext cx="4743450" cy="28892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0" name="Table 9">
            <a:extLst>
              <a:ext uri="{FF2B5EF4-FFF2-40B4-BE49-F238E27FC236}">
                <a16:creationId xmlns:a16="http://schemas.microsoft.com/office/drawing/2014/main" id="{9F3CB807-BB51-A047-88A0-19183DB9C44F}"/>
              </a:ext>
            </a:extLst>
          </p:cNvPr>
          <p:cNvGraphicFramePr>
            <a:graphicFrameLocks noGrp="1"/>
          </p:cNvGraphicFramePr>
          <p:nvPr>
            <p:extLst>
              <p:ext uri="{D42A27DB-BD31-4B8C-83A1-F6EECF244321}">
                <p14:modId xmlns:p14="http://schemas.microsoft.com/office/powerpoint/2010/main" val="1539085231"/>
              </p:ext>
            </p:extLst>
          </p:nvPr>
        </p:nvGraphicFramePr>
        <p:xfrm>
          <a:off x="5568287" y="1690688"/>
          <a:ext cx="5980776" cy="4654127"/>
        </p:xfrm>
        <a:graphic>
          <a:graphicData uri="http://schemas.openxmlformats.org/drawingml/2006/table">
            <a:tbl>
              <a:tblPr/>
              <a:tblGrid>
                <a:gridCol w="5980776">
                  <a:extLst>
                    <a:ext uri="{9D8B030D-6E8A-4147-A177-3AD203B41FA5}">
                      <a16:colId xmlns:a16="http://schemas.microsoft.com/office/drawing/2014/main" val="4146874230"/>
                    </a:ext>
                  </a:extLst>
                </a:gridCol>
              </a:tblGrid>
              <a:tr h="1017326">
                <a:tc>
                  <a:txBody>
                    <a:bodyPr/>
                    <a:lstStyle/>
                    <a:p>
                      <a:pPr marR="0" indent="0" algn="ctr" rtl="0">
                        <a:lnSpc>
                          <a:spcPct val="119000"/>
                        </a:lnSpc>
                        <a:spcBef>
                          <a:spcPts val="0"/>
                        </a:spcBef>
                        <a:spcAft>
                          <a:spcPts val="0"/>
                        </a:spcAft>
                      </a:pPr>
                      <a:r>
                        <a:rPr lang="en-GB" sz="2400" b="1" kern="1400" dirty="0">
                          <a:ln>
                            <a:noFill/>
                          </a:ln>
                          <a:solidFill>
                            <a:srgbClr val="FFFFFF"/>
                          </a:solidFill>
                          <a:effectLst/>
                          <a:latin typeface="Calibri" panose="020F0502020204030204" pitchFamily="34" charset="0"/>
                        </a:rPr>
                        <a:t>Comparative analysis of conjunctive cases</a:t>
                      </a:r>
                      <a:endParaRPr lang="en-GB" sz="2400" kern="1400" dirty="0">
                        <a:ln>
                          <a:noFill/>
                        </a:ln>
                        <a:solidFill>
                          <a:srgbClr val="000000"/>
                        </a:solidFill>
                        <a:effectLst/>
                        <a:latin typeface="Calibri" panose="020F0502020204030204" pitchFamily="34"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766780490"/>
                  </a:ext>
                </a:extLst>
              </a:tr>
              <a:tr h="315574">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739268530"/>
                  </a:ext>
                </a:extLst>
              </a:tr>
              <a:tr h="254331">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 and railway station</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62643863"/>
                  </a:ext>
                </a:extLst>
              </a:tr>
              <a:tr h="515445">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 and railway station and needle exchange</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911560050"/>
                  </a:ext>
                </a:extLst>
              </a:tr>
              <a:tr h="515445">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 and railway station and homeless hostel</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112846460"/>
                  </a:ext>
                </a:extLst>
              </a:tr>
              <a:tr h="515445">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 and railway station and homeless hostel and market town/coastal</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93001976"/>
                  </a:ext>
                </a:extLst>
              </a:tr>
              <a:tr h="853215">
                <a:tc>
                  <a:txBody>
                    <a:bodyPr/>
                    <a:lstStyle/>
                    <a:p>
                      <a:pPr marR="0" indent="0" algn="ctr" rtl="0">
                        <a:lnSpc>
                          <a:spcPct val="119000"/>
                        </a:lnSpc>
                        <a:spcBef>
                          <a:spcPts val="0"/>
                        </a:spcBef>
                        <a:spcAft>
                          <a:spcPts val="0"/>
                        </a:spcAft>
                      </a:pPr>
                      <a:r>
                        <a:rPr lang="en-GB" sz="2000" kern="1400" dirty="0">
                          <a:ln>
                            <a:noFill/>
                          </a:ln>
                          <a:solidFill>
                            <a:schemeClr val="tx2"/>
                          </a:solidFill>
                          <a:effectLst/>
                          <a:latin typeface="Calibri" panose="020F0502020204030204" pitchFamily="34" charset="0"/>
                        </a:rPr>
                        <a:t>Population &gt;15,000 and railway station and homeless hostel and market town/coastal and drug rehabilitation</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EEAF6"/>
                    </a:solidFill>
                  </a:tcPr>
                </a:tc>
                <a:extLst>
                  <a:ext uri="{0D108BD9-81ED-4DB2-BD59-A6C34878D82A}">
                    <a16:rowId xmlns:a16="http://schemas.microsoft.com/office/drawing/2014/main" val="1462866867"/>
                  </a:ext>
                </a:extLst>
              </a:tr>
            </a:tbl>
          </a:graphicData>
        </a:graphic>
      </p:graphicFrame>
      <p:graphicFrame>
        <p:nvGraphicFramePr>
          <p:cNvPr id="11" name="Table 10">
            <a:extLst>
              <a:ext uri="{FF2B5EF4-FFF2-40B4-BE49-F238E27FC236}">
                <a16:creationId xmlns:a16="http://schemas.microsoft.com/office/drawing/2014/main" id="{88820CE6-37D0-9B0B-0A9C-96842A86C45F}"/>
              </a:ext>
            </a:extLst>
          </p:cNvPr>
          <p:cNvGraphicFramePr>
            <a:graphicFrameLocks noGrp="1"/>
          </p:cNvGraphicFramePr>
          <p:nvPr>
            <p:extLst>
              <p:ext uri="{D42A27DB-BD31-4B8C-83A1-F6EECF244321}">
                <p14:modId xmlns:p14="http://schemas.microsoft.com/office/powerpoint/2010/main" val="2144816440"/>
              </p:ext>
            </p:extLst>
          </p:nvPr>
        </p:nvGraphicFramePr>
        <p:xfrm>
          <a:off x="5568287" y="1424210"/>
          <a:ext cx="6039066" cy="5154168"/>
        </p:xfrm>
        <a:graphic>
          <a:graphicData uri="http://schemas.openxmlformats.org/drawingml/2006/table">
            <a:tbl>
              <a:tblPr/>
              <a:tblGrid>
                <a:gridCol w="6039066">
                  <a:extLst>
                    <a:ext uri="{9D8B030D-6E8A-4147-A177-3AD203B41FA5}">
                      <a16:colId xmlns:a16="http://schemas.microsoft.com/office/drawing/2014/main" val="3933821909"/>
                    </a:ext>
                  </a:extLst>
                </a:gridCol>
              </a:tblGrid>
              <a:tr h="0">
                <a:tc>
                  <a:txBody>
                    <a:bodyPr/>
                    <a:lstStyle/>
                    <a:p>
                      <a:pPr marR="0" indent="0" algn="ctr" rtl="0">
                        <a:lnSpc>
                          <a:spcPct val="119000"/>
                        </a:lnSpc>
                        <a:spcBef>
                          <a:spcPts val="0"/>
                        </a:spcBef>
                        <a:spcAft>
                          <a:spcPts val="0"/>
                        </a:spcAft>
                      </a:pPr>
                      <a:r>
                        <a:rPr lang="en-GB" sz="2400" b="1" kern="1400" dirty="0">
                          <a:ln>
                            <a:noFill/>
                          </a:ln>
                          <a:solidFill>
                            <a:srgbClr val="FFFFFF"/>
                          </a:solidFill>
                          <a:effectLst/>
                          <a:latin typeface="Calibri" panose="020F0502020204030204" pitchFamily="34" charset="0"/>
                        </a:rPr>
                        <a:t>Officer opinions</a:t>
                      </a:r>
                      <a:endParaRPr lang="en-GB" sz="24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5B9BD5"/>
                    </a:solidFill>
                  </a:tcPr>
                </a:tc>
                <a:extLst>
                  <a:ext uri="{0D108BD9-81ED-4DB2-BD59-A6C34878D82A}">
                    <a16:rowId xmlns:a16="http://schemas.microsoft.com/office/drawing/2014/main" val="1069974077"/>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Bail hostels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1474269707"/>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Coastal towns, holiday makers needing to buy</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89547928"/>
                  </a:ext>
                </a:extLst>
              </a:tr>
              <a:tr h="226655">
                <a:tc>
                  <a:txBody>
                    <a:bodyPr/>
                    <a:lstStyle/>
                    <a:p>
                      <a:pPr marL="0" marR="0" lvl="0" indent="0" algn="l" defTabSz="914400" rtl="0" eaLnBrk="1" fontAlgn="auto" latinLnBrk="0" hangingPunct="1">
                        <a:lnSpc>
                          <a:spcPct val="119000"/>
                        </a:lnSpc>
                        <a:spcBef>
                          <a:spcPts val="0"/>
                        </a:spcBef>
                        <a:spcAft>
                          <a:spcPts val="0"/>
                        </a:spcAft>
                        <a:buClrTx/>
                        <a:buSzTx/>
                        <a:buFontTx/>
                        <a:buNone/>
                        <a:tabLst/>
                        <a:defRPr/>
                      </a:pPr>
                      <a:r>
                        <a:rPr lang="en-GB" sz="2000" kern="1400" dirty="0">
                          <a:ln>
                            <a:noFill/>
                          </a:ln>
                          <a:solidFill>
                            <a:srgbClr val="2D4E6B"/>
                          </a:solidFill>
                          <a:effectLst/>
                          <a:latin typeface="Calibri" panose="020F0502020204030204" pitchFamily="34" charset="0"/>
                        </a:rPr>
                        <a:t>Flats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3926392963"/>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Homeless accommodation</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FEBF7"/>
                    </a:solidFill>
                  </a:tcPr>
                </a:tc>
                <a:extLst>
                  <a:ext uri="{0D108BD9-81ED-4DB2-BD59-A6C34878D82A}">
                    <a16:rowId xmlns:a16="http://schemas.microsoft.com/office/drawing/2014/main" val="1942553406"/>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Homes of drug users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206074623"/>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Home of vulnerable persons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FEBF7"/>
                    </a:solidFill>
                  </a:tcPr>
                </a:tc>
                <a:extLst>
                  <a:ext uri="{0D108BD9-81ED-4DB2-BD59-A6C34878D82A}">
                    <a16:rowId xmlns:a16="http://schemas.microsoft.com/office/drawing/2014/main" val="226999945"/>
                  </a:ext>
                </a:extLst>
              </a:tr>
              <a:tr h="276549">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Local authority housing, housing association housing</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3857480370"/>
                  </a:ext>
                </a:extLst>
              </a:tr>
              <a:tr h="2715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Proximity to the railway station</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69802686"/>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Repeat victims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1273766635"/>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Specific individuals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3775480"/>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Supported accommodation</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3102290571"/>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Towns with a sufficient population</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43156658"/>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Vulnerable youths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bg1"/>
                    </a:solidFill>
                  </a:tcPr>
                </a:tc>
                <a:extLst>
                  <a:ext uri="{0D108BD9-81ED-4DB2-BD59-A6C34878D82A}">
                    <a16:rowId xmlns:a16="http://schemas.microsoft.com/office/drawing/2014/main" val="2246382715"/>
                  </a:ext>
                </a:extLst>
              </a:tr>
              <a:tr h="226655">
                <a:tc>
                  <a:txBody>
                    <a:bodyPr/>
                    <a:lstStyle/>
                    <a:p>
                      <a:pPr marR="0" indent="0" algn="l" rtl="0">
                        <a:lnSpc>
                          <a:spcPct val="119000"/>
                        </a:lnSpc>
                        <a:spcBef>
                          <a:spcPts val="0"/>
                        </a:spcBef>
                        <a:spcAft>
                          <a:spcPts val="0"/>
                        </a:spcAft>
                      </a:pPr>
                      <a:r>
                        <a:rPr lang="en-GB" sz="2000" kern="1400" dirty="0">
                          <a:ln>
                            <a:noFill/>
                          </a:ln>
                          <a:solidFill>
                            <a:srgbClr val="2D4E6B"/>
                          </a:solidFill>
                          <a:effectLst/>
                          <a:latin typeface="Calibri" panose="020F0502020204030204" pitchFamily="34" charset="0"/>
                        </a:rPr>
                        <a:t>Youth hostels, children’s homes</a:t>
                      </a:r>
                      <a:endParaRPr lang="en-GB" sz="2000" kern="1400" dirty="0">
                        <a:ln>
                          <a:noFill/>
                        </a:ln>
                        <a:solidFill>
                          <a:srgbClr val="000000"/>
                        </a:solidFill>
                        <a:effectLst/>
                        <a:latin typeface="Calibri" panose="020F0502020204030204" pitchFamily="34" charset="0"/>
                      </a:endParaRPr>
                    </a:p>
                  </a:txBody>
                  <a:tcPr marL="62750" marR="6275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56684301"/>
                  </a:ext>
                </a:extLst>
              </a:tr>
            </a:tbl>
          </a:graphicData>
        </a:graphic>
      </p:graphicFrame>
    </p:spTree>
    <p:extLst>
      <p:ext uri="{BB962C8B-B14F-4D97-AF65-F5344CB8AC3E}">
        <p14:creationId xmlns:p14="http://schemas.microsoft.com/office/powerpoint/2010/main" val="852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400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sz="4400" b="1" dirty="0">
                <a:solidFill>
                  <a:schemeClr val="accent1">
                    <a:lumMod val="50000"/>
                  </a:schemeClr>
                </a:solidFill>
              </a:rPr>
              <a:t>Modelling the risk factors</a:t>
            </a:r>
          </a:p>
        </p:txBody>
      </p:sp>
      <p:sp>
        <p:nvSpPr>
          <p:cNvPr id="4" name="Content Placeholder 3">
            <a:extLst>
              <a:ext uri="{FF2B5EF4-FFF2-40B4-BE49-F238E27FC236}">
                <a16:creationId xmlns:a16="http://schemas.microsoft.com/office/drawing/2014/main" id="{E072B70F-EFBC-D475-9F19-9C301F87BD2A}"/>
              </a:ext>
            </a:extLst>
          </p:cNvPr>
          <p:cNvSpPr>
            <a:spLocks noGrp="1"/>
          </p:cNvSpPr>
          <p:nvPr>
            <p:ph sz="half" idx="2"/>
          </p:nvPr>
        </p:nvSpPr>
        <p:spPr>
          <a:xfrm>
            <a:off x="979407" y="2412871"/>
            <a:ext cx="4844955" cy="1603375"/>
          </a:xfrm>
        </p:spPr>
        <p:txBody>
          <a:bodyPr/>
          <a:lstStyle/>
          <a:p>
            <a:r>
              <a:rPr lang="en-GB" dirty="0">
                <a:solidFill>
                  <a:schemeClr val="accent1">
                    <a:lumMod val="50000"/>
                  </a:schemeClr>
                </a:solidFill>
              </a:rPr>
              <a:t>Mapping the locations</a:t>
            </a:r>
          </a:p>
          <a:p>
            <a:r>
              <a:rPr lang="en-GB" dirty="0">
                <a:solidFill>
                  <a:schemeClr val="accent1">
                    <a:lumMod val="50000"/>
                  </a:schemeClr>
                </a:solidFill>
              </a:rPr>
              <a:t>Determining the distance</a:t>
            </a:r>
          </a:p>
          <a:p>
            <a:r>
              <a:rPr lang="en-GB" dirty="0">
                <a:solidFill>
                  <a:schemeClr val="accent1">
                    <a:lumMod val="50000"/>
                  </a:schemeClr>
                </a:solidFill>
              </a:rPr>
              <a:t>Proximity or density</a:t>
            </a:r>
          </a:p>
          <a:p>
            <a:endParaRPr lang="en-GB" dirty="0">
              <a:solidFill>
                <a:schemeClr val="accent1">
                  <a:lumMod val="50000"/>
                </a:schemeClr>
              </a:solidFill>
            </a:endParaRPr>
          </a:p>
          <a:p>
            <a:pPr marL="0" indent="0">
              <a:buNone/>
            </a:pPr>
            <a:endParaRPr lang="en-GB" dirty="0">
              <a:solidFill>
                <a:schemeClr val="accent1">
                  <a:lumMod val="50000"/>
                </a:schemeClr>
              </a:solidFill>
            </a:endParaRPr>
          </a:p>
        </p:txBody>
      </p:sp>
      <p:sp>
        <p:nvSpPr>
          <p:cNvPr id="8" name="Control 1">
            <a:extLst>
              <a:ext uri="{FF2B5EF4-FFF2-40B4-BE49-F238E27FC236}">
                <a16:creationId xmlns:a16="http://schemas.microsoft.com/office/drawing/2014/main" id="{14372296-8903-1162-B424-FC22445597BD}"/>
              </a:ext>
            </a:extLst>
          </p:cNvPr>
          <p:cNvSpPr>
            <a:spLocks noChangeArrowheads="1" noChangeShapeType="1"/>
          </p:cNvSpPr>
          <p:nvPr/>
        </p:nvSpPr>
        <p:spPr bwMode="auto">
          <a:xfrm>
            <a:off x="6805613" y="7377113"/>
            <a:ext cx="4743450" cy="28892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pSp>
        <p:nvGrpSpPr>
          <p:cNvPr id="13" name="Group 12">
            <a:extLst>
              <a:ext uri="{FF2B5EF4-FFF2-40B4-BE49-F238E27FC236}">
                <a16:creationId xmlns:a16="http://schemas.microsoft.com/office/drawing/2014/main" id="{8834577E-35D4-624A-5CAD-3D4D905A9342}"/>
              </a:ext>
            </a:extLst>
          </p:cNvPr>
          <p:cNvGrpSpPr/>
          <p:nvPr/>
        </p:nvGrpSpPr>
        <p:grpSpPr>
          <a:xfrm>
            <a:off x="3671236" y="1397511"/>
            <a:ext cx="7682564" cy="4944295"/>
            <a:chOff x="3671236" y="1397511"/>
            <a:chExt cx="7682564" cy="4944295"/>
          </a:xfrm>
        </p:grpSpPr>
        <p:pic>
          <p:nvPicPr>
            <p:cNvPr id="7" name="Picture 6" descr="A map of a city&#10;&#10;Description automatically generated">
              <a:extLst>
                <a:ext uri="{FF2B5EF4-FFF2-40B4-BE49-F238E27FC236}">
                  <a16:creationId xmlns:a16="http://schemas.microsoft.com/office/drawing/2014/main" id="{A6E0BC68-DED3-5C12-2F1F-481A16A27284}"/>
                </a:ext>
              </a:extLst>
            </p:cNvPr>
            <p:cNvPicPr>
              <a:picLocks noChangeAspect="1"/>
            </p:cNvPicPr>
            <p:nvPr/>
          </p:nvPicPr>
          <p:blipFill rotWithShape="1">
            <a:blip r:embed="rId3">
              <a:extLst>
                <a:ext uri="{28A0092B-C50C-407E-A947-70E740481C1C}">
                  <a14:useLocalDpi xmlns:a14="http://schemas.microsoft.com/office/drawing/2010/main" val="0"/>
                </a:ext>
              </a:extLst>
            </a:blip>
            <a:srcRect t="77315" r="41586" b="3357"/>
            <a:stretch/>
          </p:blipFill>
          <p:spPr>
            <a:xfrm>
              <a:off x="3671236" y="5016243"/>
              <a:ext cx="2832881" cy="1325563"/>
            </a:xfrm>
            <a:prstGeom prst="rect">
              <a:avLst/>
            </a:prstGeom>
          </p:spPr>
        </p:pic>
        <p:pic>
          <p:nvPicPr>
            <p:cNvPr id="12" name="Picture 11" descr="A map of a city&#10;&#10;Description automatically generated">
              <a:extLst>
                <a:ext uri="{FF2B5EF4-FFF2-40B4-BE49-F238E27FC236}">
                  <a16:creationId xmlns:a16="http://schemas.microsoft.com/office/drawing/2014/main" id="{D3D8F062-FD23-6EA0-384D-A15187912C4B}"/>
                </a:ext>
              </a:extLst>
            </p:cNvPr>
            <p:cNvPicPr>
              <a:picLocks noChangeAspect="1"/>
            </p:cNvPicPr>
            <p:nvPr/>
          </p:nvPicPr>
          <p:blipFill rotWithShape="1">
            <a:blip r:embed="rId3">
              <a:extLst>
                <a:ext uri="{28A0092B-C50C-407E-A947-70E740481C1C}">
                  <a14:useLocalDpi xmlns:a14="http://schemas.microsoft.com/office/drawing/2010/main" val="0"/>
                </a:ext>
              </a:extLst>
            </a:blip>
            <a:srcRect t="5324" b="22581"/>
            <a:stretch/>
          </p:blipFill>
          <p:spPr>
            <a:xfrm>
              <a:off x="6504117" y="1397511"/>
              <a:ext cx="4849683" cy="4944295"/>
            </a:xfrm>
            <a:prstGeom prst="rect">
              <a:avLst/>
            </a:prstGeom>
          </p:spPr>
        </p:pic>
      </p:grpSp>
    </p:spTree>
    <p:extLst>
      <p:ext uri="{BB962C8B-B14F-4D97-AF65-F5344CB8AC3E}">
        <p14:creationId xmlns:p14="http://schemas.microsoft.com/office/powerpoint/2010/main" val="3957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5" name="Picture 4" descr="A diagram of a study area&#10;&#10;Description automatically generated">
            <a:extLst>
              <a:ext uri="{FF2B5EF4-FFF2-40B4-BE49-F238E27FC236}">
                <a16:creationId xmlns:a16="http://schemas.microsoft.com/office/drawing/2014/main" id="{085245E4-7E28-6E9E-90C2-6A9C773C8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757" y="1299301"/>
            <a:ext cx="6798945" cy="5330734"/>
          </a:xfrm>
          <a:prstGeom prst="rect">
            <a:avLst/>
          </a:prstGeom>
        </p:spPr>
      </p:pic>
      <p:sp>
        <p:nvSpPr>
          <p:cNvPr id="6" name="Title 1">
            <a:extLst>
              <a:ext uri="{FF2B5EF4-FFF2-40B4-BE49-F238E27FC236}">
                <a16:creationId xmlns:a16="http://schemas.microsoft.com/office/drawing/2014/main" id="{23036B0C-1BD1-7A44-4C8A-19EFADEA4ED8}"/>
              </a:ext>
            </a:extLst>
          </p:cNvPr>
          <p:cNvSpPr>
            <a:spLocks noGrp="1"/>
          </p:cNvSpPr>
          <p:nvPr>
            <p:ph type="title"/>
          </p:nvPr>
        </p:nvSpPr>
        <p:spPr>
          <a:xfrm>
            <a:off x="685800" y="380365"/>
            <a:ext cx="6174105" cy="918936"/>
          </a:xfrm>
        </p:spPr>
        <p:txBody>
          <a:bodyPr/>
          <a:lstStyle/>
          <a:p>
            <a:pPr algn="ctr"/>
            <a:r>
              <a:rPr lang="en-GB" sz="4400" b="1" dirty="0">
                <a:solidFill>
                  <a:schemeClr val="accent1">
                    <a:lumMod val="50000"/>
                  </a:schemeClr>
                </a:solidFill>
              </a:rPr>
              <a:t>Modelling the risk factors</a:t>
            </a:r>
          </a:p>
        </p:txBody>
      </p:sp>
      <p:sp>
        <p:nvSpPr>
          <p:cNvPr id="7" name="Content Placeholder 3">
            <a:extLst>
              <a:ext uri="{FF2B5EF4-FFF2-40B4-BE49-F238E27FC236}">
                <a16:creationId xmlns:a16="http://schemas.microsoft.com/office/drawing/2014/main" id="{0482F139-8A28-1D43-647E-0701C11577A9}"/>
              </a:ext>
            </a:extLst>
          </p:cNvPr>
          <p:cNvSpPr txBox="1">
            <a:spLocks/>
          </p:cNvSpPr>
          <p:nvPr/>
        </p:nvSpPr>
        <p:spPr>
          <a:xfrm>
            <a:off x="685800" y="2335346"/>
            <a:ext cx="3962399" cy="40349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lumMod val="50000"/>
                  </a:schemeClr>
                </a:solidFill>
              </a:rPr>
              <a:t>Certain factors increase the risk of crime at locations.</a:t>
            </a:r>
          </a:p>
          <a:p>
            <a:r>
              <a:rPr lang="en-GB" dirty="0">
                <a:solidFill>
                  <a:schemeClr val="accent1">
                    <a:lumMod val="50000"/>
                  </a:schemeClr>
                </a:solidFill>
              </a:rPr>
              <a:t>Where these risk factors overlap risk will increase.</a:t>
            </a:r>
          </a:p>
          <a:p>
            <a:r>
              <a:rPr lang="en-GB" dirty="0">
                <a:solidFill>
                  <a:schemeClr val="accent1">
                    <a:lumMod val="50000"/>
                  </a:schemeClr>
                </a:solidFill>
              </a:rPr>
              <a:t>This risk will be the highest where there has been previous exposure to crime.</a:t>
            </a:r>
          </a:p>
          <a:p>
            <a:pPr marL="0" indent="0">
              <a:buFont typeface="Arial" panose="020B0604020202020204" pitchFamily="34" charset="0"/>
              <a:buNone/>
            </a:pPr>
            <a:endParaRPr lang="en-GB" dirty="0">
              <a:solidFill>
                <a:schemeClr val="accent1">
                  <a:lumMod val="50000"/>
                </a:schemeClr>
              </a:solidFill>
            </a:endParaRPr>
          </a:p>
        </p:txBody>
      </p:sp>
      <p:cxnSp>
        <p:nvCxnSpPr>
          <p:cNvPr id="9" name="Straight Arrow Connector 8">
            <a:extLst>
              <a:ext uri="{FF2B5EF4-FFF2-40B4-BE49-F238E27FC236}">
                <a16:creationId xmlns:a16="http://schemas.microsoft.com/office/drawing/2014/main" id="{39E6DE25-C21D-9A3D-4158-9407E1F528D8}"/>
              </a:ext>
            </a:extLst>
          </p:cNvPr>
          <p:cNvCxnSpPr/>
          <p:nvPr/>
        </p:nvCxnSpPr>
        <p:spPr>
          <a:xfrm flipV="1">
            <a:off x="3554361" y="2875935"/>
            <a:ext cx="4866968" cy="1238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9141A0-E3B6-7083-0D80-3AC0B8951492}"/>
              </a:ext>
            </a:extLst>
          </p:cNvPr>
          <p:cNvCxnSpPr/>
          <p:nvPr/>
        </p:nvCxnSpPr>
        <p:spPr>
          <a:xfrm>
            <a:off x="3569110" y="4321277"/>
            <a:ext cx="4925961" cy="796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D52A88-F125-EFFE-A920-DBD7A00E7068}"/>
              </a:ext>
            </a:extLst>
          </p:cNvPr>
          <p:cNvSpPr/>
          <p:nvPr/>
        </p:nvSpPr>
        <p:spPr>
          <a:xfrm>
            <a:off x="8096865" y="3834581"/>
            <a:ext cx="922304" cy="988142"/>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0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par>
                          <p:cTn id="20" fill="hold">
                            <p:stCondLst>
                              <p:cond delay="0"/>
                            </p:stCondLst>
                            <p:childTnLst>
                              <p:par>
                                <p:cTn id="21" presetID="2" presetClass="entr" presetSubtype="4" fill="hold" grpId="0" nodeType="afterEffect">
                                  <p:stCondLst>
                                    <p:cond delay="4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3826C26-6970-C143-C823-0A76789C34C4}"/>
              </a:ext>
            </a:extLst>
          </p:cNvPr>
          <p:cNvSpPr>
            <a:spLocks noGrp="1"/>
          </p:cNvSpPr>
          <p:nvPr>
            <p:ph type="title"/>
          </p:nvPr>
        </p:nvSpPr>
        <p:spPr>
          <a:xfrm>
            <a:off x="894331" y="553811"/>
            <a:ext cx="3062514" cy="825046"/>
          </a:xfrm>
        </p:spPr>
        <p:txBody>
          <a:bodyPr/>
          <a:lstStyle/>
          <a:p>
            <a:pPr algn="ctr"/>
            <a:r>
              <a:rPr lang="en-GB" b="1" dirty="0">
                <a:solidFill>
                  <a:schemeClr val="accent1">
                    <a:lumMod val="50000"/>
                  </a:schemeClr>
                </a:solidFill>
              </a:rPr>
              <a:t>Results</a:t>
            </a:r>
          </a:p>
        </p:txBody>
      </p:sp>
      <p:pic>
        <p:nvPicPr>
          <p:cNvPr id="3" name="Picture 2">
            <a:extLst>
              <a:ext uri="{FF2B5EF4-FFF2-40B4-BE49-F238E27FC236}">
                <a16:creationId xmlns:a16="http://schemas.microsoft.com/office/drawing/2014/main" id="{3B558586-866B-89F9-0D99-24C36780AC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8" t="9625" r="25059" b="1513"/>
          <a:stretch/>
        </p:blipFill>
        <p:spPr bwMode="auto">
          <a:xfrm>
            <a:off x="3956845" y="148460"/>
            <a:ext cx="7645278" cy="6561079"/>
          </a:xfrm>
          <a:prstGeom prst="rect">
            <a:avLst/>
          </a:prstGeom>
          <a:ln>
            <a:noFill/>
          </a:ln>
          <a:extLst>
            <a:ext uri="{53640926-AAD7-44D8-BBD7-CCE9431645EC}">
              <a14:shadowObscured xmlns:a14="http://schemas.microsoft.com/office/drawing/2010/main"/>
            </a:ext>
          </a:extLst>
        </p:spPr>
      </p:pic>
      <p:sp>
        <p:nvSpPr>
          <p:cNvPr id="4" name="Freeform: Shape 3">
            <a:extLst>
              <a:ext uri="{FF2B5EF4-FFF2-40B4-BE49-F238E27FC236}">
                <a16:creationId xmlns:a16="http://schemas.microsoft.com/office/drawing/2014/main" id="{D700F1DA-7224-D6DD-2F82-B7306BFB80EA}"/>
              </a:ext>
            </a:extLst>
          </p:cNvPr>
          <p:cNvSpPr/>
          <p:nvPr/>
        </p:nvSpPr>
        <p:spPr>
          <a:xfrm>
            <a:off x="5265662" y="3781425"/>
            <a:ext cx="677938" cy="431595"/>
          </a:xfrm>
          <a:custGeom>
            <a:avLst/>
            <a:gdLst>
              <a:gd name="connsiteX0" fmla="*/ 335038 w 677938"/>
              <a:gd name="connsiteY0" fmla="*/ 19050 h 431595"/>
              <a:gd name="connsiteX1" fmla="*/ 211213 w 677938"/>
              <a:gd name="connsiteY1" fmla="*/ 104775 h 431595"/>
              <a:gd name="connsiteX2" fmla="*/ 1663 w 677938"/>
              <a:gd name="connsiteY2" fmla="*/ 361950 h 431595"/>
              <a:gd name="connsiteX3" fmla="*/ 39763 w 677938"/>
              <a:gd name="connsiteY3" fmla="*/ 400050 h 431595"/>
              <a:gd name="connsiteX4" fmla="*/ 211213 w 677938"/>
              <a:gd name="connsiteY4" fmla="*/ 419100 h 431595"/>
              <a:gd name="connsiteX5" fmla="*/ 277888 w 677938"/>
              <a:gd name="connsiteY5" fmla="*/ 428625 h 431595"/>
              <a:gd name="connsiteX6" fmla="*/ 516013 w 677938"/>
              <a:gd name="connsiteY6" fmla="*/ 419100 h 431595"/>
              <a:gd name="connsiteX7" fmla="*/ 677938 w 677938"/>
              <a:gd name="connsiteY7" fmla="*/ 247650 h 431595"/>
              <a:gd name="connsiteX8" fmla="*/ 658888 w 677938"/>
              <a:gd name="connsiteY8" fmla="*/ 57150 h 431595"/>
              <a:gd name="connsiteX9" fmla="*/ 620788 w 677938"/>
              <a:gd name="connsiteY9" fmla="*/ 47625 h 431595"/>
              <a:gd name="connsiteX10" fmla="*/ 477913 w 677938"/>
              <a:gd name="connsiteY10" fmla="*/ 28575 h 431595"/>
              <a:gd name="connsiteX11" fmla="*/ 363613 w 677938"/>
              <a:gd name="connsiteY11" fmla="*/ 0 h 431595"/>
              <a:gd name="connsiteX12" fmla="*/ 335038 w 677938"/>
              <a:gd name="connsiteY12" fmla="*/ 19050 h 4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938" h="431595">
                <a:moveTo>
                  <a:pt x="335038" y="19050"/>
                </a:moveTo>
                <a:cubicBezTo>
                  <a:pt x="309638" y="36513"/>
                  <a:pt x="246207" y="68781"/>
                  <a:pt x="211213" y="104775"/>
                </a:cubicBezTo>
                <a:cubicBezTo>
                  <a:pt x="134131" y="184060"/>
                  <a:pt x="57189" y="266322"/>
                  <a:pt x="1663" y="361950"/>
                </a:cubicBezTo>
                <a:cubicBezTo>
                  <a:pt x="-7356" y="377482"/>
                  <a:pt x="22435" y="395324"/>
                  <a:pt x="39763" y="400050"/>
                </a:cubicBezTo>
                <a:cubicBezTo>
                  <a:pt x="95239" y="415180"/>
                  <a:pt x="154289" y="410968"/>
                  <a:pt x="211213" y="419100"/>
                </a:cubicBezTo>
                <a:lnTo>
                  <a:pt x="277888" y="428625"/>
                </a:lnTo>
                <a:cubicBezTo>
                  <a:pt x="357263" y="425450"/>
                  <a:pt x="440042" y="442313"/>
                  <a:pt x="516013" y="419100"/>
                </a:cubicBezTo>
                <a:cubicBezTo>
                  <a:pt x="568959" y="402922"/>
                  <a:pt x="643135" y="294054"/>
                  <a:pt x="677938" y="247650"/>
                </a:cubicBezTo>
                <a:cubicBezTo>
                  <a:pt x="671588" y="184150"/>
                  <a:pt x="676420" y="118511"/>
                  <a:pt x="658888" y="57150"/>
                </a:cubicBezTo>
                <a:cubicBezTo>
                  <a:pt x="655292" y="44563"/>
                  <a:pt x="633719" y="49667"/>
                  <a:pt x="620788" y="47625"/>
                </a:cubicBezTo>
                <a:cubicBezTo>
                  <a:pt x="573329" y="40132"/>
                  <a:pt x="525538" y="34925"/>
                  <a:pt x="477913" y="28575"/>
                </a:cubicBezTo>
                <a:cubicBezTo>
                  <a:pt x="432182" y="10283"/>
                  <a:pt x="417357" y="0"/>
                  <a:pt x="363613" y="0"/>
                </a:cubicBezTo>
                <a:cubicBezTo>
                  <a:pt x="353573" y="0"/>
                  <a:pt x="360438" y="1587"/>
                  <a:pt x="335038" y="19050"/>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2C0AB93-9A6E-5AA8-BB46-CE97F09F6DBF}"/>
              </a:ext>
            </a:extLst>
          </p:cNvPr>
          <p:cNvSpPr/>
          <p:nvPr/>
        </p:nvSpPr>
        <p:spPr>
          <a:xfrm>
            <a:off x="6715125" y="5185484"/>
            <a:ext cx="381025" cy="315204"/>
          </a:xfrm>
          <a:custGeom>
            <a:avLst/>
            <a:gdLst>
              <a:gd name="connsiteX0" fmla="*/ 147638 w 381025"/>
              <a:gd name="connsiteY0" fmla="*/ 10404 h 315204"/>
              <a:gd name="connsiteX1" fmla="*/ 119063 w 381025"/>
              <a:gd name="connsiteY1" fmla="*/ 19929 h 315204"/>
              <a:gd name="connsiteX2" fmla="*/ 47625 w 381025"/>
              <a:gd name="connsiteY2" fmla="*/ 62791 h 315204"/>
              <a:gd name="connsiteX3" fmla="*/ 9525 w 381025"/>
              <a:gd name="connsiteY3" fmla="*/ 134229 h 315204"/>
              <a:gd name="connsiteX4" fmla="*/ 0 w 381025"/>
              <a:gd name="connsiteY4" fmla="*/ 162804 h 315204"/>
              <a:gd name="connsiteX5" fmla="*/ 9525 w 381025"/>
              <a:gd name="connsiteY5" fmla="*/ 219954 h 315204"/>
              <a:gd name="connsiteX6" fmla="*/ 38100 w 381025"/>
              <a:gd name="connsiteY6" fmla="*/ 253291 h 315204"/>
              <a:gd name="connsiteX7" fmla="*/ 95250 w 381025"/>
              <a:gd name="connsiteY7" fmla="*/ 300916 h 315204"/>
              <a:gd name="connsiteX8" fmla="*/ 114300 w 381025"/>
              <a:gd name="connsiteY8" fmla="*/ 310441 h 315204"/>
              <a:gd name="connsiteX9" fmla="*/ 147638 w 381025"/>
              <a:gd name="connsiteY9" fmla="*/ 315204 h 315204"/>
              <a:gd name="connsiteX10" fmla="*/ 214313 w 381025"/>
              <a:gd name="connsiteY10" fmla="*/ 305679 h 315204"/>
              <a:gd name="connsiteX11" fmla="*/ 366713 w 381025"/>
              <a:gd name="connsiteY11" fmla="*/ 281866 h 315204"/>
              <a:gd name="connsiteX12" fmla="*/ 381000 w 381025"/>
              <a:gd name="connsiteY12" fmla="*/ 248529 h 315204"/>
              <a:gd name="connsiteX13" fmla="*/ 357188 w 381025"/>
              <a:gd name="connsiteY13" fmla="*/ 91366 h 315204"/>
              <a:gd name="connsiteX14" fmla="*/ 352425 w 381025"/>
              <a:gd name="connsiteY14" fmla="*/ 72316 h 315204"/>
              <a:gd name="connsiteX15" fmla="*/ 338138 w 381025"/>
              <a:gd name="connsiteY15" fmla="*/ 58029 h 315204"/>
              <a:gd name="connsiteX16" fmla="*/ 290513 w 381025"/>
              <a:gd name="connsiteY16" fmla="*/ 29454 h 315204"/>
              <a:gd name="connsiteX17" fmla="*/ 266700 w 381025"/>
              <a:gd name="connsiteY17" fmla="*/ 19929 h 315204"/>
              <a:gd name="connsiteX18" fmla="*/ 195263 w 381025"/>
              <a:gd name="connsiteY18" fmla="*/ 15166 h 315204"/>
              <a:gd name="connsiteX19" fmla="*/ 166688 w 381025"/>
              <a:gd name="connsiteY19" fmla="*/ 879 h 315204"/>
              <a:gd name="connsiteX20" fmla="*/ 147638 w 381025"/>
              <a:gd name="connsiteY20" fmla="*/ 10404 h 31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25" h="315204">
                <a:moveTo>
                  <a:pt x="147638" y="10404"/>
                </a:moveTo>
                <a:cubicBezTo>
                  <a:pt x="139700" y="13579"/>
                  <a:pt x="127957" y="15270"/>
                  <a:pt x="119063" y="19929"/>
                </a:cubicBezTo>
                <a:cubicBezTo>
                  <a:pt x="94463" y="32814"/>
                  <a:pt x="47625" y="62791"/>
                  <a:pt x="47625" y="62791"/>
                </a:cubicBezTo>
                <a:cubicBezTo>
                  <a:pt x="24240" y="97869"/>
                  <a:pt x="27300" y="89792"/>
                  <a:pt x="9525" y="134229"/>
                </a:cubicBezTo>
                <a:cubicBezTo>
                  <a:pt x="5796" y="143551"/>
                  <a:pt x="0" y="162804"/>
                  <a:pt x="0" y="162804"/>
                </a:cubicBezTo>
                <a:cubicBezTo>
                  <a:pt x="3175" y="181854"/>
                  <a:pt x="2031" y="202155"/>
                  <a:pt x="9525" y="219954"/>
                </a:cubicBezTo>
                <a:cubicBezTo>
                  <a:pt x="15205" y="233443"/>
                  <a:pt x="28173" y="242537"/>
                  <a:pt x="38100" y="253291"/>
                </a:cubicBezTo>
                <a:cubicBezTo>
                  <a:pt x="61991" y="279173"/>
                  <a:pt x="66327" y="283562"/>
                  <a:pt x="95250" y="300916"/>
                </a:cubicBezTo>
                <a:cubicBezTo>
                  <a:pt x="101338" y="304569"/>
                  <a:pt x="107451" y="308573"/>
                  <a:pt x="114300" y="310441"/>
                </a:cubicBezTo>
                <a:cubicBezTo>
                  <a:pt x="125130" y="313395"/>
                  <a:pt x="136525" y="313616"/>
                  <a:pt x="147638" y="315204"/>
                </a:cubicBezTo>
                <a:lnTo>
                  <a:pt x="214313" y="305679"/>
                </a:lnTo>
                <a:lnTo>
                  <a:pt x="366713" y="281866"/>
                </a:lnTo>
                <a:cubicBezTo>
                  <a:pt x="371475" y="270754"/>
                  <a:pt x="381604" y="260604"/>
                  <a:pt x="381000" y="248529"/>
                </a:cubicBezTo>
                <a:cubicBezTo>
                  <a:pt x="378354" y="195610"/>
                  <a:pt x="365669" y="143668"/>
                  <a:pt x="357188" y="91366"/>
                </a:cubicBezTo>
                <a:cubicBezTo>
                  <a:pt x="356140" y="84905"/>
                  <a:pt x="355672" y="77999"/>
                  <a:pt x="352425" y="72316"/>
                </a:cubicBezTo>
                <a:cubicBezTo>
                  <a:pt x="349083" y="66468"/>
                  <a:pt x="343454" y="62164"/>
                  <a:pt x="338138" y="58029"/>
                </a:cubicBezTo>
                <a:cubicBezTo>
                  <a:pt x="323021" y="46272"/>
                  <a:pt x="307792" y="37133"/>
                  <a:pt x="290513" y="29454"/>
                </a:cubicBezTo>
                <a:cubicBezTo>
                  <a:pt x="282701" y="25982"/>
                  <a:pt x="275155" y="21197"/>
                  <a:pt x="266700" y="19929"/>
                </a:cubicBezTo>
                <a:cubicBezTo>
                  <a:pt x="243099" y="16389"/>
                  <a:pt x="219075" y="16754"/>
                  <a:pt x="195263" y="15166"/>
                </a:cubicBezTo>
                <a:cubicBezTo>
                  <a:pt x="185850" y="12029"/>
                  <a:pt x="173403" y="9273"/>
                  <a:pt x="166688" y="879"/>
                </a:cubicBezTo>
                <a:cubicBezTo>
                  <a:pt x="163552" y="-3041"/>
                  <a:pt x="155576" y="7229"/>
                  <a:pt x="147638" y="10404"/>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22A3555B-8FC1-F197-DEC8-32CCB1E210EC}"/>
              </a:ext>
            </a:extLst>
          </p:cNvPr>
          <p:cNvSpPr/>
          <p:nvPr/>
        </p:nvSpPr>
        <p:spPr>
          <a:xfrm>
            <a:off x="7523643" y="4098592"/>
            <a:ext cx="296382" cy="273383"/>
          </a:xfrm>
          <a:custGeom>
            <a:avLst/>
            <a:gdLst>
              <a:gd name="connsiteX0" fmla="*/ 43970 w 296382"/>
              <a:gd name="connsiteY0" fmla="*/ 20971 h 273383"/>
              <a:gd name="connsiteX1" fmla="*/ 24920 w 296382"/>
              <a:gd name="connsiteY1" fmla="*/ 254333 h 273383"/>
              <a:gd name="connsiteX2" fmla="*/ 53495 w 296382"/>
              <a:gd name="connsiteY2" fmla="*/ 259096 h 273383"/>
              <a:gd name="connsiteX3" fmla="*/ 86832 w 296382"/>
              <a:gd name="connsiteY3" fmla="*/ 268621 h 273383"/>
              <a:gd name="connsiteX4" fmla="*/ 201132 w 296382"/>
              <a:gd name="connsiteY4" fmla="*/ 273383 h 273383"/>
              <a:gd name="connsiteX5" fmla="*/ 291620 w 296382"/>
              <a:gd name="connsiteY5" fmla="*/ 225758 h 273383"/>
              <a:gd name="connsiteX6" fmla="*/ 296382 w 296382"/>
              <a:gd name="connsiteY6" fmla="*/ 206708 h 273383"/>
              <a:gd name="connsiteX7" fmla="*/ 282095 w 296382"/>
              <a:gd name="connsiteY7" fmla="*/ 78121 h 273383"/>
              <a:gd name="connsiteX8" fmla="*/ 248757 w 296382"/>
              <a:gd name="connsiteY8" fmla="*/ 63833 h 273383"/>
              <a:gd name="connsiteX9" fmla="*/ 210657 w 296382"/>
              <a:gd name="connsiteY9" fmla="*/ 49546 h 273383"/>
              <a:gd name="connsiteX10" fmla="*/ 177320 w 296382"/>
              <a:gd name="connsiteY10" fmla="*/ 35258 h 273383"/>
              <a:gd name="connsiteX11" fmla="*/ 139220 w 296382"/>
              <a:gd name="connsiteY11" fmla="*/ 20971 h 273383"/>
              <a:gd name="connsiteX12" fmla="*/ 43970 w 296382"/>
              <a:gd name="connsiteY12" fmla="*/ 20971 h 2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382" h="273383">
                <a:moveTo>
                  <a:pt x="43970" y="20971"/>
                </a:moveTo>
                <a:cubicBezTo>
                  <a:pt x="24920" y="59865"/>
                  <a:pt x="-32622" y="33756"/>
                  <a:pt x="24920" y="254333"/>
                </a:cubicBezTo>
                <a:cubicBezTo>
                  <a:pt x="27357" y="263677"/>
                  <a:pt x="44086" y="256925"/>
                  <a:pt x="53495" y="259096"/>
                </a:cubicBezTo>
                <a:cubicBezTo>
                  <a:pt x="64756" y="261695"/>
                  <a:pt x="75329" y="267508"/>
                  <a:pt x="86832" y="268621"/>
                </a:cubicBezTo>
                <a:cubicBezTo>
                  <a:pt x="124788" y="272294"/>
                  <a:pt x="163032" y="271796"/>
                  <a:pt x="201132" y="273383"/>
                </a:cubicBezTo>
                <a:cubicBezTo>
                  <a:pt x="241127" y="259099"/>
                  <a:pt x="268839" y="259930"/>
                  <a:pt x="291620" y="225758"/>
                </a:cubicBezTo>
                <a:cubicBezTo>
                  <a:pt x="295251" y="220312"/>
                  <a:pt x="294795" y="213058"/>
                  <a:pt x="296382" y="206708"/>
                </a:cubicBezTo>
                <a:cubicBezTo>
                  <a:pt x="291620" y="163846"/>
                  <a:pt x="295733" y="119034"/>
                  <a:pt x="282095" y="78121"/>
                </a:cubicBezTo>
                <a:cubicBezTo>
                  <a:pt x="278272" y="66651"/>
                  <a:pt x="259983" y="68323"/>
                  <a:pt x="248757" y="63833"/>
                </a:cubicBezTo>
                <a:cubicBezTo>
                  <a:pt x="236164" y="58796"/>
                  <a:pt x="223250" y="54583"/>
                  <a:pt x="210657" y="49546"/>
                </a:cubicBezTo>
                <a:cubicBezTo>
                  <a:pt x="199432" y="45056"/>
                  <a:pt x="188545" y="39748"/>
                  <a:pt x="177320" y="35258"/>
                </a:cubicBezTo>
                <a:cubicBezTo>
                  <a:pt x="164727" y="30221"/>
                  <a:pt x="152583" y="23295"/>
                  <a:pt x="139220" y="20971"/>
                </a:cubicBezTo>
                <a:cubicBezTo>
                  <a:pt x="55978" y="6494"/>
                  <a:pt x="63020" y="-17923"/>
                  <a:pt x="43970" y="20971"/>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1FF92A4-CA72-AB1A-6321-D3B6B3626ECD}"/>
              </a:ext>
            </a:extLst>
          </p:cNvPr>
          <p:cNvSpPr/>
          <p:nvPr/>
        </p:nvSpPr>
        <p:spPr>
          <a:xfrm>
            <a:off x="8115224" y="4081463"/>
            <a:ext cx="743189" cy="619125"/>
          </a:xfrm>
          <a:custGeom>
            <a:avLst/>
            <a:gdLst>
              <a:gd name="connsiteX0" fmla="*/ 414414 w 743189"/>
              <a:gd name="connsiteY0" fmla="*/ 276225 h 619125"/>
              <a:gd name="connsiteX1" fmla="*/ 390601 w 743189"/>
              <a:gd name="connsiteY1" fmla="*/ 257175 h 619125"/>
              <a:gd name="connsiteX2" fmla="*/ 61989 w 743189"/>
              <a:gd name="connsiteY2" fmla="*/ 319087 h 619125"/>
              <a:gd name="connsiteX3" fmla="*/ 23889 w 743189"/>
              <a:gd name="connsiteY3" fmla="*/ 366712 h 619125"/>
              <a:gd name="connsiteX4" fmla="*/ 4839 w 743189"/>
              <a:gd name="connsiteY4" fmla="*/ 428625 h 619125"/>
              <a:gd name="connsiteX5" fmla="*/ 9601 w 743189"/>
              <a:gd name="connsiteY5" fmla="*/ 557212 h 619125"/>
              <a:gd name="connsiteX6" fmla="*/ 66751 w 743189"/>
              <a:gd name="connsiteY6" fmla="*/ 590550 h 619125"/>
              <a:gd name="connsiteX7" fmla="*/ 100089 w 743189"/>
              <a:gd name="connsiteY7" fmla="*/ 600075 h 619125"/>
              <a:gd name="connsiteX8" fmla="*/ 138189 w 743189"/>
              <a:gd name="connsiteY8" fmla="*/ 614362 h 619125"/>
              <a:gd name="connsiteX9" fmla="*/ 185814 w 743189"/>
              <a:gd name="connsiteY9" fmla="*/ 619125 h 619125"/>
              <a:gd name="connsiteX10" fmla="*/ 328689 w 743189"/>
              <a:gd name="connsiteY10" fmla="*/ 609600 h 619125"/>
              <a:gd name="connsiteX11" fmla="*/ 366789 w 743189"/>
              <a:gd name="connsiteY11" fmla="*/ 604837 h 619125"/>
              <a:gd name="connsiteX12" fmla="*/ 457276 w 743189"/>
              <a:gd name="connsiteY12" fmla="*/ 552450 h 619125"/>
              <a:gd name="connsiteX13" fmla="*/ 504901 w 743189"/>
              <a:gd name="connsiteY13" fmla="*/ 509587 h 619125"/>
              <a:gd name="connsiteX14" fmla="*/ 562051 w 743189"/>
              <a:gd name="connsiteY14" fmla="*/ 466725 h 619125"/>
              <a:gd name="connsiteX15" fmla="*/ 666826 w 743189"/>
              <a:gd name="connsiteY15" fmla="*/ 371475 h 619125"/>
              <a:gd name="connsiteX16" fmla="*/ 738264 w 743189"/>
              <a:gd name="connsiteY16" fmla="*/ 252412 h 619125"/>
              <a:gd name="connsiteX17" fmla="*/ 709689 w 743189"/>
              <a:gd name="connsiteY17" fmla="*/ 147637 h 619125"/>
              <a:gd name="connsiteX18" fmla="*/ 585864 w 743189"/>
              <a:gd name="connsiteY18" fmla="*/ 9525 h 619125"/>
              <a:gd name="connsiteX19" fmla="*/ 562051 w 743189"/>
              <a:gd name="connsiteY19" fmla="*/ 0 h 619125"/>
              <a:gd name="connsiteX20" fmla="*/ 519189 w 743189"/>
              <a:gd name="connsiteY20" fmla="*/ 47625 h 619125"/>
              <a:gd name="connsiteX21" fmla="*/ 504901 w 743189"/>
              <a:gd name="connsiteY21" fmla="*/ 80962 h 619125"/>
              <a:gd name="connsiteX22" fmla="*/ 495376 w 743189"/>
              <a:gd name="connsiteY22" fmla="*/ 95250 h 619125"/>
              <a:gd name="connsiteX23" fmla="*/ 481089 w 743189"/>
              <a:gd name="connsiteY23" fmla="*/ 147637 h 619125"/>
              <a:gd name="connsiteX24" fmla="*/ 466801 w 743189"/>
              <a:gd name="connsiteY24" fmla="*/ 166687 h 619125"/>
              <a:gd name="connsiteX25" fmla="*/ 447751 w 743189"/>
              <a:gd name="connsiteY25" fmla="*/ 180975 h 619125"/>
              <a:gd name="connsiteX26" fmla="*/ 414414 w 743189"/>
              <a:gd name="connsiteY26" fmla="*/ 223837 h 619125"/>
              <a:gd name="connsiteX27" fmla="*/ 414414 w 743189"/>
              <a:gd name="connsiteY27" fmla="*/ 2762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3189" h="619125">
                <a:moveTo>
                  <a:pt x="414414" y="276225"/>
                </a:moveTo>
                <a:cubicBezTo>
                  <a:pt x="410445" y="281781"/>
                  <a:pt x="400765" y="257011"/>
                  <a:pt x="390601" y="257175"/>
                </a:cubicBezTo>
                <a:cubicBezTo>
                  <a:pt x="259181" y="259294"/>
                  <a:pt x="153671" y="236573"/>
                  <a:pt x="61989" y="319087"/>
                </a:cubicBezTo>
                <a:cubicBezTo>
                  <a:pt x="46878" y="332687"/>
                  <a:pt x="36589" y="350837"/>
                  <a:pt x="23889" y="366712"/>
                </a:cubicBezTo>
                <a:cubicBezTo>
                  <a:pt x="17539" y="387350"/>
                  <a:pt x="9624" y="407569"/>
                  <a:pt x="4839" y="428625"/>
                </a:cubicBezTo>
                <a:cubicBezTo>
                  <a:pt x="-3952" y="467304"/>
                  <a:pt x="193" y="522717"/>
                  <a:pt x="9601" y="557212"/>
                </a:cubicBezTo>
                <a:cubicBezTo>
                  <a:pt x="14944" y="576804"/>
                  <a:pt x="55431" y="586777"/>
                  <a:pt x="66751" y="590550"/>
                </a:cubicBezTo>
                <a:cubicBezTo>
                  <a:pt x="77715" y="594205"/>
                  <a:pt x="89125" y="596420"/>
                  <a:pt x="100089" y="600075"/>
                </a:cubicBezTo>
                <a:cubicBezTo>
                  <a:pt x="112957" y="604364"/>
                  <a:pt x="124948" y="611420"/>
                  <a:pt x="138189" y="614362"/>
                </a:cubicBezTo>
                <a:cubicBezTo>
                  <a:pt x="153763" y="617823"/>
                  <a:pt x="169939" y="617537"/>
                  <a:pt x="185814" y="619125"/>
                </a:cubicBezTo>
                <a:lnTo>
                  <a:pt x="328689" y="609600"/>
                </a:lnTo>
                <a:cubicBezTo>
                  <a:pt x="341448" y="608593"/>
                  <a:pt x="354647" y="608884"/>
                  <a:pt x="366789" y="604837"/>
                </a:cubicBezTo>
                <a:cubicBezTo>
                  <a:pt x="390724" y="596859"/>
                  <a:pt x="437425" y="568122"/>
                  <a:pt x="457276" y="552450"/>
                </a:cubicBezTo>
                <a:cubicBezTo>
                  <a:pt x="474039" y="539216"/>
                  <a:pt x="488371" y="523112"/>
                  <a:pt x="504901" y="509587"/>
                </a:cubicBezTo>
                <a:cubicBezTo>
                  <a:pt x="523331" y="494508"/>
                  <a:pt x="543381" y="481505"/>
                  <a:pt x="562051" y="466725"/>
                </a:cubicBezTo>
                <a:cubicBezTo>
                  <a:pt x="596194" y="439696"/>
                  <a:pt x="638111" y="404976"/>
                  <a:pt x="666826" y="371475"/>
                </a:cubicBezTo>
                <a:cubicBezTo>
                  <a:pt x="706361" y="325350"/>
                  <a:pt x="710437" y="308066"/>
                  <a:pt x="738264" y="252412"/>
                </a:cubicBezTo>
                <a:cubicBezTo>
                  <a:pt x="745733" y="200128"/>
                  <a:pt x="750136" y="212704"/>
                  <a:pt x="709689" y="147637"/>
                </a:cubicBezTo>
                <a:cubicBezTo>
                  <a:pt x="660725" y="68868"/>
                  <a:pt x="651532" y="48925"/>
                  <a:pt x="585864" y="9525"/>
                </a:cubicBezTo>
                <a:cubicBezTo>
                  <a:pt x="578533" y="5127"/>
                  <a:pt x="569989" y="3175"/>
                  <a:pt x="562051" y="0"/>
                </a:cubicBezTo>
                <a:cubicBezTo>
                  <a:pt x="547764" y="15875"/>
                  <a:pt x="531506" y="30177"/>
                  <a:pt x="519189" y="47625"/>
                </a:cubicBezTo>
                <a:cubicBezTo>
                  <a:pt x="512217" y="57502"/>
                  <a:pt x="510308" y="70148"/>
                  <a:pt x="504901" y="80962"/>
                </a:cubicBezTo>
                <a:cubicBezTo>
                  <a:pt x="502341" y="86082"/>
                  <a:pt x="498551" y="90487"/>
                  <a:pt x="495376" y="95250"/>
                </a:cubicBezTo>
                <a:cubicBezTo>
                  <a:pt x="491892" y="112670"/>
                  <a:pt x="489146" y="131523"/>
                  <a:pt x="481089" y="147637"/>
                </a:cubicBezTo>
                <a:cubicBezTo>
                  <a:pt x="477539" y="154737"/>
                  <a:pt x="472414" y="161074"/>
                  <a:pt x="466801" y="166687"/>
                </a:cubicBezTo>
                <a:cubicBezTo>
                  <a:pt x="461188" y="172300"/>
                  <a:pt x="453115" y="175124"/>
                  <a:pt x="447751" y="180975"/>
                </a:cubicBezTo>
                <a:cubicBezTo>
                  <a:pt x="435520" y="194318"/>
                  <a:pt x="424454" y="208777"/>
                  <a:pt x="414414" y="223837"/>
                </a:cubicBezTo>
                <a:cubicBezTo>
                  <a:pt x="403644" y="239993"/>
                  <a:pt x="418383" y="270669"/>
                  <a:pt x="414414" y="276225"/>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10D9D261-B76F-A74F-6855-86B50FAEBD40}"/>
              </a:ext>
            </a:extLst>
          </p:cNvPr>
          <p:cNvSpPr/>
          <p:nvPr/>
        </p:nvSpPr>
        <p:spPr>
          <a:xfrm>
            <a:off x="6286902" y="2292377"/>
            <a:ext cx="399648" cy="242759"/>
          </a:xfrm>
          <a:custGeom>
            <a:avLst/>
            <a:gdLst>
              <a:gd name="connsiteX0" fmla="*/ 37698 w 399648"/>
              <a:gd name="connsiteY0" fmla="*/ 17436 h 242759"/>
              <a:gd name="connsiteX1" fmla="*/ 66273 w 399648"/>
              <a:gd name="connsiteY1" fmla="*/ 222223 h 242759"/>
              <a:gd name="connsiteX2" fmla="*/ 118661 w 399648"/>
              <a:gd name="connsiteY2" fmla="*/ 231748 h 242759"/>
              <a:gd name="connsiteX3" fmla="*/ 156761 w 399648"/>
              <a:gd name="connsiteY3" fmla="*/ 241273 h 242759"/>
              <a:gd name="connsiteX4" fmla="*/ 337736 w 399648"/>
              <a:gd name="connsiteY4" fmla="*/ 222223 h 242759"/>
              <a:gd name="connsiteX5" fmla="*/ 366311 w 399648"/>
              <a:gd name="connsiteY5" fmla="*/ 193648 h 242759"/>
              <a:gd name="connsiteX6" fmla="*/ 394886 w 399648"/>
              <a:gd name="connsiteY6" fmla="*/ 122211 h 242759"/>
              <a:gd name="connsiteX7" fmla="*/ 399648 w 399648"/>
              <a:gd name="connsiteY7" fmla="*/ 84111 h 242759"/>
              <a:gd name="connsiteX8" fmla="*/ 390123 w 399648"/>
              <a:gd name="connsiteY8" fmla="*/ 31723 h 242759"/>
              <a:gd name="connsiteX9" fmla="*/ 352023 w 399648"/>
              <a:gd name="connsiteY9" fmla="*/ 22198 h 242759"/>
              <a:gd name="connsiteX10" fmla="*/ 261536 w 399648"/>
              <a:gd name="connsiteY10" fmla="*/ 12673 h 242759"/>
              <a:gd name="connsiteX11" fmla="*/ 37698 w 399648"/>
              <a:gd name="connsiteY11" fmla="*/ 17436 h 24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48" h="242759">
                <a:moveTo>
                  <a:pt x="37698" y="17436"/>
                </a:moveTo>
                <a:cubicBezTo>
                  <a:pt x="5154" y="52361"/>
                  <a:pt x="-39362" y="37362"/>
                  <a:pt x="66273" y="222223"/>
                </a:cubicBezTo>
                <a:cubicBezTo>
                  <a:pt x="75079" y="237633"/>
                  <a:pt x="101293" y="228092"/>
                  <a:pt x="118661" y="231748"/>
                </a:cubicBezTo>
                <a:cubicBezTo>
                  <a:pt x="131471" y="234445"/>
                  <a:pt x="144061" y="238098"/>
                  <a:pt x="156761" y="241273"/>
                </a:cubicBezTo>
                <a:cubicBezTo>
                  <a:pt x="185492" y="240315"/>
                  <a:pt x="291368" y="252032"/>
                  <a:pt x="337736" y="222223"/>
                </a:cubicBezTo>
                <a:cubicBezTo>
                  <a:pt x="349067" y="214939"/>
                  <a:pt x="356786" y="203173"/>
                  <a:pt x="366311" y="193648"/>
                </a:cubicBezTo>
                <a:cubicBezTo>
                  <a:pt x="372724" y="178684"/>
                  <a:pt x="391181" y="137032"/>
                  <a:pt x="394886" y="122211"/>
                </a:cubicBezTo>
                <a:cubicBezTo>
                  <a:pt x="397990" y="109794"/>
                  <a:pt x="398061" y="96811"/>
                  <a:pt x="399648" y="84111"/>
                </a:cubicBezTo>
                <a:cubicBezTo>
                  <a:pt x="396473" y="66648"/>
                  <a:pt x="400945" y="45791"/>
                  <a:pt x="390123" y="31723"/>
                </a:cubicBezTo>
                <a:cubicBezTo>
                  <a:pt x="382141" y="21347"/>
                  <a:pt x="364973" y="24116"/>
                  <a:pt x="352023" y="22198"/>
                </a:cubicBezTo>
                <a:cubicBezTo>
                  <a:pt x="322021" y="17753"/>
                  <a:pt x="291849" y="13651"/>
                  <a:pt x="261536" y="12673"/>
                </a:cubicBezTo>
                <a:cubicBezTo>
                  <a:pt x="193309" y="10472"/>
                  <a:pt x="70242" y="-17489"/>
                  <a:pt x="37698" y="17436"/>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CDC391FC-75C6-6158-B980-21B8E9128FF1}"/>
              </a:ext>
            </a:extLst>
          </p:cNvPr>
          <p:cNvSpPr/>
          <p:nvPr/>
        </p:nvSpPr>
        <p:spPr>
          <a:xfrm>
            <a:off x="6577000" y="2754394"/>
            <a:ext cx="255826" cy="455531"/>
          </a:xfrm>
          <a:custGeom>
            <a:avLst/>
            <a:gdLst>
              <a:gd name="connsiteX0" fmla="*/ 52400 w 255826"/>
              <a:gd name="connsiteY0" fmla="*/ 31669 h 455531"/>
              <a:gd name="connsiteX1" fmla="*/ 13 w 255826"/>
              <a:gd name="connsiteY1" fmla="*/ 379331 h 455531"/>
              <a:gd name="connsiteX2" fmla="*/ 28588 w 255826"/>
              <a:gd name="connsiteY2" fmla="*/ 384094 h 455531"/>
              <a:gd name="connsiteX3" fmla="*/ 33350 w 255826"/>
              <a:gd name="connsiteY3" fmla="*/ 417431 h 455531"/>
              <a:gd name="connsiteX4" fmla="*/ 100025 w 255826"/>
              <a:gd name="connsiteY4" fmla="*/ 455531 h 455531"/>
              <a:gd name="connsiteX5" fmla="*/ 166700 w 255826"/>
              <a:gd name="connsiteY5" fmla="*/ 431719 h 455531"/>
              <a:gd name="connsiteX6" fmla="*/ 238138 w 255826"/>
              <a:gd name="connsiteY6" fmla="*/ 355519 h 455531"/>
              <a:gd name="connsiteX7" fmla="*/ 242900 w 255826"/>
              <a:gd name="connsiteY7" fmla="*/ 226931 h 455531"/>
              <a:gd name="connsiteX8" fmla="*/ 214325 w 255826"/>
              <a:gd name="connsiteY8" fmla="*/ 193594 h 455531"/>
              <a:gd name="connsiteX9" fmla="*/ 195275 w 255826"/>
              <a:gd name="connsiteY9" fmla="*/ 145969 h 455531"/>
              <a:gd name="connsiteX10" fmla="*/ 180988 w 255826"/>
              <a:gd name="connsiteY10" fmla="*/ 126919 h 455531"/>
              <a:gd name="connsiteX11" fmla="*/ 157175 w 255826"/>
              <a:gd name="connsiteY11" fmla="*/ 74531 h 455531"/>
              <a:gd name="connsiteX12" fmla="*/ 138125 w 255826"/>
              <a:gd name="connsiteY12" fmla="*/ 60244 h 455531"/>
              <a:gd name="connsiteX13" fmla="*/ 85738 w 255826"/>
              <a:gd name="connsiteY13" fmla="*/ 17381 h 455531"/>
              <a:gd name="connsiteX14" fmla="*/ 52400 w 255826"/>
              <a:gd name="connsiteY14" fmla="*/ 31669 h 4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826" h="455531">
                <a:moveTo>
                  <a:pt x="52400" y="31669"/>
                </a:moveTo>
                <a:cubicBezTo>
                  <a:pt x="38113" y="91994"/>
                  <a:pt x="7913" y="262402"/>
                  <a:pt x="13" y="379331"/>
                </a:cubicBezTo>
                <a:cubicBezTo>
                  <a:pt x="-638" y="388965"/>
                  <a:pt x="22229" y="376827"/>
                  <a:pt x="28588" y="384094"/>
                </a:cubicBezTo>
                <a:cubicBezTo>
                  <a:pt x="35980" y="392542"/>
                  <a:pt x="29514" y="406882"/>
                  <a:pt x="33350" y="417431"/>
                </a:cubicBezTo>
                <a:cubicBezTo>
                  <a:pt x="43280" y="444738"/>
                  <a:pt x="76715" y="448871"/>
                  <a:pt x="100025" y="455531"/>
                </a:cubicBezTo>
                <a:cubicBezTo>
                  <a:pt x="122250" y="447594"/>
                  <a:pt x="146155" y="443331"/>
                  <a:pt x="166700" y="431719"/>
                </a:cubicBezTo>
                <a:cubicBezTo>
                  <a:pt x="198367" y="413820"/>
                  <a:pt x="217244" y="383377"/>
                  <a:pt x="238138" y="355519"/>
                </a:cubicBezTo>
                <a:cubicBezTo>
                  <a:pt x="255895" y="302245"/>
                  <a:pt x="264819" y="295429"/>
                  <a:pt x="242900" y="226931"/>
                </a:cubicBezTo>
                <a:cubicBezTo>
                  <a:pt x="238439" y="212991"/>
                  <a:pt x="223850" y="204706"/>
                  <a:pt x="214325" y="193594"/>
                </a:cubicBezTo>
                <a:cubicBezTo>
                  <a:pt x="207975" y="177719"/>
                  <a:pt x="202921" y="161262"/>
                  <a:pt x="195275" y="145969"/>
                </a:cubicBezTo>
                <a:cubicBezTo>
                  <a:pt x="191725" y="138870"/>
                  <a:pt x="184538" y="134018"/>
                  <a:pt x="180988" y="126919"/>
                </a:cubicBezTo>
                <a:cubicBezTo>
                  <a:pt x="166903" y="98749"/>
                  <a:pt x="178134" y="98484"/>
                  <a:pt x="157175" y="74531"/>
                </a:cubicBezTo>
                <a:cubicBezTo>
                  <a:pt x="151948" y="68558"/>
                  <a:pt x="144025" y="65554"/>
                  <a:pt x="138125" y="60244"/>
                </a:cubicBezTo>
                <a:cubicBezTo>
                  <a:pt x="121025" y="44855"/>
                  <a:pt x="108717" y="25041"/>
                  <a:pt x="85738" y="17381"/>
                </a:cubicBezTo>
                <a:cubicBezTo>
                  <a:pt x="79714" y="15373"/>
                  <a:pt x="66687" y="-28656"/>
                  <a:pt x="52400" y="31669"/>
                </a:cubicBezTo>
                <a:close/>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4C74679-6E87-A690-3FE5-222FC3D1FC7F}"/>
              </a:ext>
            </a:extLst>
          </p:cNvPr>
          <p:cNvSpPr txBox="1"/>
          <p:nvPr/>
        </p:nvSpPr>
        <p:spPr>
          <a:xfrm>
            <a:off x="7720175" y="320003"/>
            <a:ext cx="1138238" cy="646331"/>
          </a:xfrm>
          <a:prstGeom prst="rect">
            <a:avLst/>
          </a:prstGeom>
          <a:noFill/>
        </p:spPr>
        <p:txBody>
          <a:bodyPr wrap="square" rtlCol="0">
            <a:spAutoFit/>
          </a:bodyPr>
          <a:lstStyle/>
          <a:p>
            <a:r>
              <a:rPr lang="en-GB" b="1" dirty="0">
                <a:solidFill>
                  <a:schemeClr val="accent2"/>
                </a:solidFill>
              </a:rPr>
              <a:t>Previous exposure</a:t>
            </a:r>
          </a:p>
        </p:txBody>
      </p:sp>
      <p:cxnSp>
        <p:nvCxnSpPr>
          <p:cNvPr id="13" name="Straight Arrow Connector 12">
            <a:extLst>
              <a:ext uri="{FF2B5EF4-FFF2-40B4-BE49-F238E27FC236}">
                <a16:creationId xmlns:a16="http://schemas.microsoft.com/office/drawing/2014/main" id="{633B42BE-3F37-2CAF-48CE-B7EB6D90AFA0}"/>
              </a:ext>
            </a:extLst>
          </p:cNvPr>
          <p:cNvCxnSpPr/>
          <p:nvPr/>
        </p:nvCxnSpPr>
        <p:spPr>
          <a:xfrm flipH="1" flipV="1">
            <a:off x="6704913" y="326343"/>
            <a:ext cx="1010337" cy="90487"/>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BE7ADB-3E59-AB0D-A37C-12D3032DA82F}"/>
              </a:ext>
            </a:extLst>
          </p:cNvPr>
          <p:cNvCxnSpPr>
            <a:stCxn id="11" idx="1"/>
          </p:cNvCxnSpPr>
          <p:nvPr/>
        </p:nvCxnSpPr>
        <p:spPr>
          <a:xfrm flipH="1" flipV="1">
            <a:off x="7196138" y="643168"/>
            <a:ext cx="524037" cy="1"/>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EEEAB2-26F8-1794-570B-0DFC175957ED}"/>
              </a:ext>
            </a:extLst>
          </p:cNvPr>
          <p:cNvCxnSpPr/>
          <p:nvPr/>
        </p:nvCxnSpPr>
        <p:spPr>
          <a:xfrm>
            <a:off x="8686800" y="643168"/>
            <a:ext cx="666750" cy="20932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1" presetClass="entr" presetSubtype="0" fill="hold" grpId="0" nodeType="afterEffect">
                                  <p:stCondLst>
                                    <p:cond delay="1000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1000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1000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1550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3826C26-6970-C143-C823-0A76789C34C4}"/>
              </a:ext>
            </a:extLst>
          </p:cNvPr>
          <p:cNvSpPr>
            <a:spLocks noGrp="1"/>
          </p:cNvSpPr>
          <p:nvPr>
            <p:ph type="title"/>
          </p:nvPr>
        </p:nvSpPr>
        <p:spPr>
          <a:xfrm>
            <a:off x="894331" y="553811"/>
            <a:ext cx="3062514" cy="825046"/>
          </a:xfrm>
        </p:spPr>
        <p:txBody>
          <a:bodyPr/>
          <a:lstStyle/>
          <a:p>
            <a:pPr algn="ctr"/>
            <a:r>
              <a:rPr lang="en-GB" b="1" dirty="0">
                <a:solidFill>
                  <a:schemeClr val="accent1">
                    <a:lumMod val="50000"/>
                  </a:schemeClr>
                </a:solidFill>
              </a:rPr>
              <a:t>Results</a:t>
            </a:r>
          </a:p>
        </p:txBody>
      </p:sp>
      <p:pic>
        <p:nvPicPr>
          <p:cNvPr id="4" name="Picture 3" descr="A map of a city&#10;&#10;Description automatically generated">
            <a:extLst>
              <a:ext uri="{FF2B5EF4-FFF2-40B4-BE49-F238E27FC236}">
                <a16:creationId xmlns:a16="http://schemas.microsoft.com/office/drawing/2014/main" id="{81B2C10B-C74E-C007-C4BB-A1EC1CE4A1B6}"/>
              </a:ext>
            </a:extLst>
          </p:cNvPr>
          <p:cNvPicPr>
            <a:picLocks noChangeAspect="1"/>
          </p:cNvPicPr>
          <p:nvPr/>
        </p:nvPicPr>
        <p:blipFill rotWithShape="1">
          <a:blip r:embed="rId3">
            <a:extLst>
              <a:ext uri="{28A0092B-C50C-407E-A947-70E740481C1C}">
                <a14:useLocalDpi xmlns:a14="http://schemas.microsoft.com/office/drawing/2010/main" val="0"/>
              </a:ext>
            </a:extLst>
          </a:blip>
          <a:srcRect l="1757" t="6000" r="25171" b="4445"/>
          <a:stretch/>
        </p:blipFill>
        <p:spPr>
          <a:xfrm>
            <a:off x="4297678" y="213488"/>
            <a:ext cx="7420366" cy="6431023"/>
          </a:xfrm>
          <a:prstGeom prst="rect">
            <a:avLst/>
          </a:prstGeom>
        </p:spPr>
      </p:pic>
      <p:pic>
        <p:nvPicPr>
          <p:cNvPr id="6" name="Picture 5" descr="A map of a city&#10;&#10;Description automatically generated">
            <a:extLst>
              <a:ext uri="{FF2B5EF4-FFF2-40B4-BE49-F238E27FC236}">
                <a16:creationId xmlns:a16="http://schemas.microsoft.com/office/drawing/2014/main" id="{49E689E9-98F8-451D-C1E4-C5BADF797422}"/>
              </a:ext>
            </a:extLst>
          </p:cNvPr>
          <p:cNvPicPr>
            <a:picLocks noChangeAspect="1"/>
          </p:cNvPicPr>
          <p:nvPr/>
        </p:nvPicPr>
        <p:blipFill rotWithShape="1">
          <a:blip r:embed="rId4">
            <a:extLst>
              <a:ext uri="{28A0092B-C50C-407E-A947-70E740481C1C}">
                <a14:useLocalDpi xmlns:a14="http://schemas.microsoft.com/office/drawing/2010/main" val="0"/>
              </a:ext>
            </a:extLst>
          </a:blip>
          <a:srcRect l="1755" t="6000" r="25172" b="4445"/>
          <a:stretch/>
        </p:blipFill>
        <p:spPr>
          <a:xfrm>
            <a:off x="4297577" y="213488"/>
            <a:ext cx="7420467" cy="6431023"/>
          </a:xfrm>
          <a:prstGeom prst="rect">
            <a:avLst/>
          </a:prstGeom>
        </p:spPr>
      </p:pic>
    </p:spTree>
    <p:extLst>
      <p:ext uri="{BB962C8B-B14F-4D97-AF65-F5344CB8AC3E}">
        <p14:creationId xmlns:p14="http://schemas.microsoft.com/office/powerpoint/2010/main" val="30839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5" name="Picture 4" descr="A map of a city with red and yellow squares&#10;&#10;Description automatically generated">
            <a:extLst>
              <a:ext uri="{FF2B5EF4-FFF2-40B4-BE49-F238E27FC236}">
                <a16:creationId xmlns:a16="http://schemas.microsoft.com/office/drawing/2014/main" id="{FFC91D3C-8BE8-34C4-8586-610E80E0D0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6" t="21501" r="7155" b="22809"/>
          <a:stretch/>
        </p:blipFill>
        <p:spPr bwMode="auto">
          <a:xfrm>
            <a:off x="6562105" y="2149732"/>
            <a:ext cx="4849321" cy="4514850"/>
          </a:xfrm>
          <a:prstGeom prst="rect">
            <a:avLst/>
          </a:prstGeom>
          <a:ln>
            <a:noFill/>
          </a:ln>
          <a:extLst>
            <a:ext uri="{53640926-AAD7-44D8-BBD7-CCE9431645EC}">
              <a14:shadowObscured xmlns:a14="http://schemas.microsoft.com/office/drawing/2010/main"/>
            </a:ext>
          </a:extLst>
        </p:spPr>
      </p:pic>
      <p:pic>
        <p:nvPicPr>
          <p:cNvPr id="7" name="Picture 6" descr="A map of a city with orange and green areas&#10;&#10;Description automatically generated">
            <a:extLst>
              <a:ext uri="{FF2B5EF4-FFF2-40B4-BE49-F238E27FC236}">
                <a16:creationId xmlns:a16="http://schemas.microsoft.com/office/drawing/2014/main" id="{A10F2B49-E8D5-3748-E844-54D87E7313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90" t="20149" r="8315" b="21388"/>
          <a:stretch/>
        </p:blipFill>
        <p:spPr bwMode="auto">
          <a:xfrm>
            <a:off x="330049" y="1040206"/>
            <a:ext cx="5624719" cy="5624376"/>
          </a:xfrm>
          <a:prstGeom prst="rect">
            <a:avLst/>
          </a:prstGeom>
          <a:ln>
            <a:noFill/>
          </a:ln>
          <a:extLst>
            <a:ext uri="{53640926-AAD7-44D8-BBD7-CCE9431645EC}">
              <a14:shadowObscured xmlns:a14="http://schemas.microsoft.com/office/drawing/2010/main"/>
            </a:ext>
          </a:extLst>
        </p:spPr>
      </p:pic>
      <p:pic>
        <p:nvPicPr>
          <p:cNvPr id="8" name="Picture 7" descr="A close-up of a document&#10;&#10;Description automatically generated">
            <a:extLst>
              <a:ext uri="{FF2B5EF4-FFF2-40B4-BE49-F238E27FC236}">
                <a16:creationId xmlns:a16="http://schemas.microsoft.com/office/drawing/2014/main" id="{40658380-DDB1-EB90-0904-87007AAE5E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40" t="24528" r="7652" b="55189"/>
          <a:stretch/>
        </p:blipFill>
        <p:spPr bwMode="auto">
          <a:xfrm>
            <a:off x="6237234" y="193418"/>
            <a:ext cx="5499066" cy="1864581"/>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C5E9F7DA-016F-F7B9-AA07-3B8FECC13C44}"/>
              </a:ext>
            </a:extLst>
          </p:cNvPr>
          <p:cNvSpPr>
            <a:spLocks noGrp="1"/>
          </p:cNvSpPr>
          <p:nvPr>
            <p:ph type="title"/>
          </p:nvPr>
        </p:nvSpPr>
        <p:spPr>
          <a:xfrm>
            <a:off x="330049" y="193418"/>
            <a:ext cx="5624718" cy="825046"/>
          </a:xfrm>
        </p:spPr>
        <p:txBody>
          <a:bodyPr>
            <a:normAutofit/>
          </a:bodyPr>
          <a:lstStyle/>
          <a:p>
            <a:pPr algn="ctr"/>
            <a:r>
              <a:rPr lang="en-GB" b="1" dirty="0" err="1">
                <a:solidFill>
                  <a:schemeClr val="accent1">
                    <a:lumMod val="50000"/>
                  </a:schemeClr>
                </a:solidFill>
              </a:rPr>
              <a:t>RTMdx</a:t>
            </a:r>
            <a:r>
              <a:rPr lang="en-GB" b="1" dirty="0">
                <a:solidFill>
                  <a:schemeClr val="accent1">
                    <a:lumMod val="50000"/>
                  </a:schemeClr>
                </a:solidFill>
              </a:rPr>
              <a:t> Software Results</a:t>
            </a:r>
          </a:p>
        </p:txBody>
      </p:sp>
    </p:spTree>
    <p:extLst>
      <p:ext uri="{BB962C8B-B14F-4D97-AF65-F5344CB8AC3E}">
        <p14:creationId xmlns:p14="http://schemas.microsoft.com/office/powerpoint/2010/main" val="332313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1D053A8D-5A9A-7712-F20A-B60EF73D445F}"/>
              </a:ext>
            </a:extLst>
          </p:cNvPr>
          <p:cNvSpPr>
            <a:spLocks noGrp="1"/>
          </p:cNvSpPr>
          <p:nvPr>
            <p:ph type="title"/>
          </p:nvPr>
        </p:nvSpPr>
        <p:spPr>
          <a:xfrm>
            <a:off x="838200" y="365125"/>
            <a:ext cx="10515600" cy="1325563"/>
          </a:xfrm>
        </p:spPr>
        <p:txBody>
          <a:bodyPr/>
          <a:lstStyle/>
          <a:p>
            <a:pPr algn="ctr"/>
            <a:r>
              <a:rPr lang="en-GB" b="1" dirty="0">
                <a:solidFill>
                  <a:schemeClr val="accent1">
                    <a:lumMod val="50000"/>
                  </a:schemeClr>
                </a:solidFill>
              </a:rPr>
              <a:t>Determining the success of RTM</a:t>
            </a:r>
          </a:p>
        </p:txBody>
      </p:sp>
      <p:sp>
        <p:nvSpPr>
          <p:cNvPr id="6" name="TextBox 5">
            <a:extLst>
              <a:ext uri="{FF2B5EF4-FFF2-40B4-BE49-F238E27FC236}">
                <a16:creationId xmlns:a16="http://schemas.microsoft.com/office/drawing/2014/main" id="{1D923D32-6D72-EE80-5EEC-A044F3AE07C6}"/>
              </a:ext>
            </a:extLst>
          </p:cNvPr>
          <p:cNvSpPr txBox="1"/>
          <p:nvPr/>
        </p:nvSpPr>
        <p:spPr>
          <a:xfrm>
            <a:off x="1132114" y="1857997"/>
            <a:ext cx="9927772" cy="4159280"/>
          </a:xfrm>
          <a:prstGeom prst="rect">
            <a:avLst/>
          </a:prstGeom>
          <a:noFill/>
        </p:spPr>
        <p:txBody>
          <a:bodyPr wrap="square">
            <a:spAutoFit/>
          </a:bodyPr>
          <a:lstStyle/>
          <a:p>
            <a:pPr>
              <a:lnSpc>
                <a:spcPct val="200000"/>
              </a:lnSpc>
              <a:spcAft>
                <a:spcPts val="600"/>
              </a:spcAft>
            </a:pPr>
            <a:r>
              <a:rPr lang="en-GB" sz="2400" dirty="0">
                <a:solidFill>
                  <a:srgbClr val="002060"/>
                </a:solidFill>
                <a:effectLst/>
                <a:latin typeface="Calibri" panose="020F0502020204030204" pitchFamily="34" charset="0"/>
                <a:ea typeface="Calibri" panose="020F0502020204030204" pitchFamily="34" charset="0"/>
              </a:rPr>
              <a:t>Predictive Accuracy Index, (PAI) (</a:t>
            </a:r>
            <a:r>
              <a:rPr lang="en-GB" sz="2400" dirty="0" err="1">
                <a:solidFill>
                  <a:srgbClr val="002060"/>
                </a:solidFill>
                <a:effectLst/>
                <a:latin typeface="Calibri" panose="020F0502020204030204" pitchFamily="34" charset="0"/>
                <a:ea typeface="Calibri" panose="020F0502020204030204" pitchFamily="34" charset="0"/>
              </a:rPr>
              <a:t>Chainey</a:t>
            </a:r>
            <a:r>
              <a:rPr lang="en-GB" sz="2400" dirty="0">
                <a:solidFill>
                  <a:srgbClr val="002060"/>
                </a:solidFill>
                <a:effectLst/>
                <a:latin typeface="Calibri" panose="020F0502020204030204" pitchFamily="34" charset="0"/>
                <a:ea typeface="Calibri" panose="020F0502020204030204" pitchFamily="34" charset="0"/>
              </a:rPr>
              <a:t> et al., 2008)</a:t>
            </a:r>
          </a:p>
          <a:p>
            <a:pPr algn="ctr">
              <a:lnSpc>
                <a:spcPct val="200000"/>
              </a:lnSpc>
              <a:spcAft>
                <a:spcPts val="600"/>
              </a:spcAft>
            </a:pPr>
            <a:r>
              <a:rPr lang="en-GB" sz="3200" b="1" dirty="0">
                <a:solidFill>
                  <a:srgbClr val="002060"/>
                </a:solidFill>
                <a:effectLst/>
                <a:latin typeface="Calibri" panose="020F0502020204030204" pitchFamily="34" charset="0"/>
                <a:ea typeface="Calibri" panose="020F0502020204030204" pitchFamily="34" charset="0"/>
              </a:rPr>
              <a:t>PAI=Hit Rate / Percentage area </a:t>
            </a:r>
          </a:p>
          <a:p>
            <a:pPr>
              <a:lnSpc>
                <a:spcPct val="200000"/>
              </a:lnSpc>
              <a:spcAft>
                <a:spcPts val="600"/>
              </a:spcAft>
            </a:pPr>
            <a:r>
              <a:rPr lang="en-GB" sz="2400" dirty="0">
                <a:solidFill>
                  <a:srgbClr val="002060"/>
                </a:solidFill>
                <a:effectLst/>
                <a:latin typeface="Calibri" panose="020F0502020204030204" pitchFamily="34" charset="0"/>
                <a:ea typeface="Calibri" panose="020F0502020204030204" pitchFamily="34" charset="0"/>
              </a:rPr>
              <a:t>hit rate is the number of events in the high-risk area/ total events in the district * 100, </a:t>
            </a:r>
          </a:p>
          <a:p>
            <a:pPr>
              <a:lnSpc>
                <a:spcPct val="200000"/>
              </a:lnSpc>
              <a:spcAft>
                <a:spcPts val="600"/>
              </a:spcAft>
            </a:pPr>
            <a:r>
              <a:rPr lang="en-GB" sz="2400" dirty="0">
                <a:solidFill>
                  <a:srgbClr val="002060"/>
                </a:solidFill>
                <a:effectLst/>
                <a:latin typeface="Calibri" panose="020F0502020204030204" pitchFamily="34" charset="0"/>
                <a:ea typeface="Calibri" panose="020F0502020204030204" pitchFamily="34" charset="0"/>
              </a:rPr>
              <a:t>and percentage area is the area of high risk / total area of the district * 100.</a:t>
            </a:r>
          </a:p>
        </p:txBody>
      </p:sp>
    </p:spTree>
    <p:extLst>
      <p:ext uri="{BB962C8B-B14F-4D97-AF65-F5344CB8AC3E}">
        <p14:creationId xmlns:p14="http://schemas.microsoft.com/office/powerpoint/2010/main" val="368031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1D053A8D-5A9A-7712-F20A-B60EF73D445F}"/>
              </a:ext>
            </a:extLst>
          </p:cNvPr>
          <p:cNvSpPr>
            <a:spLocks noGrp="1"/>
          </p:cNvSpPr>
          <p:nvPr>
            <p:ph type="title"/>
          </p:nvPr>
        </p:nvSpPr>
        <p:spPr>
          <a:xfrm>
            <a:off x="838200" y="365125"/>
            <a:ext cx="10515600" cy="1325563"/>
          </a:xfrm>
        </p:spPr>
        <p:txBody>
          <a:bodyPr/>
          <a:lstStyle/>
          <a:p>
            <a:pPr algn="ctr"/>
            <a:r>
              <a:rPr lang="en-GB" b="1" dirty="0">
                <a:solidFill>
                  <a:schemeClr val="accent1">
                    <a:lumMod val="50000"/>
                  </a:schemeClr>
                </a:solidFill>
              </a:rPr>
              <a:t>Determining the success of RTM</a:t>
            </a:r>
          </a:p>
        </p:txBody>
      </p:sp>
      <p:sp>
        <p:nvSpPr>
          <p:cNvPr id="4" name="TextBox 3">
            <a:extLst>
              <a:ext uri="{FF2B5EF4-FFF2-40B4-BE49-F238E27FC236}">
                <a16:creationId xmlns:a16="http://schemas.microsoft.com/office/drawing/2014/main" id="{655BF739-42AD-786E-EDDB-5C2E2468278C}"/>
              </a:ext>
            </a:extLst>
          </p:cNvPr>
          <p:cNvSpPr txBox="1"/>
          <p:nvPr/>
        </p:nvSpPr>
        <p:spPr>
          <a:xfrm>
            <a:off x="3309933" y="1438672"/>
            <a:ext cx="5919792" cy="523220"/>
          </a:xfrm>
          <a:prstGeom prst="rect">
            <a:avLst/>
          </a:prstGeom>
          <a:noFill/>
        </p:spPr>
        <p:txBody>
          <a:bodyPr wrap="square">
            <a:spAutoFit/>
          </a:bodyPr>
          <a:lstStyle/>
          <a:p>
            <a:r>
              <a:rPr lang="en-GB" sz="2800" dirty="0" err="1">
                <a:solidFill>
                  <a:schemeClr val="accent1">
                    <a:lumMod val="50000"/>
                  </a:schemeClr>
                </a:solidFill>
              </a:rPr>
              <a:t>RTMdx</a:t>
            </a:r>
            <a:r>
              <a:rPr lang="en-GB" sz="2800" dirty="0">
                <a:solidFill>
                  <a:schemeClr val="accent1">
                    <a:lumMod val="50000"/>
                  </a:schemeClr>
                </a:solidFill>
              </a:rPr>
              <a:t> model with place size of 150m.</a:t>
            </a:r>
          </a:p>
        </p:txBody>
      </p:sp>
      <p:sp>
        <p:nvSpPr>
          <p:cNvPr id="7" name="Control 2">
            <a:extLst>
              <a:ext uri="{FF2B5EF4-FFF2-40B4-BE49-F238E27FC236}">
                <a16:creationId xmlns:a16="http://schemas.microsoft.com/office/drawing/2014/main" id="{AC3ECDD6-556D-8A2F-B0CC-E0FF1362766E}"/>
              </a:ext>
            </a:extLst>
          </p:cNvPr>
          <p:cNvSpPr>
            <a:spLocks noChangeArrowheads="1" noChangeShapeType="1"/>
          </p:cNvSpPr>
          <p:nvPr/>
        </p:nvSpPr>
        <p:spPr bwMode="auto">
          <a:xfrm>
            <a:off x="10641013" y="8799513"/>
            <a:ext cx="5757862" cy="1471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5" name="Control 1">
            <a:extLst>
              <a:ext uri="{FF2B5EF4-FFF2-40B4-BE49-F238E27FC236}">
                <a16:creationId xmlns:a16="http://schemas.microsoft.com/office/drawing/2014/main" id="{5C3FD30B-C7BB-27EE-D7B7-7B4886F338E0}"/>
              </a:ext>
            </a:extLst>
          </p:cNvPr>
          <p:cNvSpPr>
            <a:spLocks noChangeArrowheads="1" noChangeShapeType="1"/>
          </p:cNvSpPr>
          <p:nvPr/>
        </p:nvSpPr>
        <p:spPr bwMode="auto">
          <a:xfrm>
            <a:off x="11361738" y="4625975"/>
            <a:ext cx="5245100" cy="53101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Control 2">
            <a:extLst>
              <a:ext uri="{FF2B5EF4-FFF2-40B4-BE49-F238E27FC236}">
                <a16:creationId xmlns:a16="http://schemas.microsoft.com/office/drawing/2014/main" id="{04884539-0D03-41CE-7D08-F3E6500ADFFC}"/>
              </a:ext>
            </a:extLst>
          </p:cNvPr>
          <p:cNvSpPr>
            <a:spLocks noChangeArrowheads="1" noChangeShapeType="1"/>
          </p:cNvSpPr>
          <p:nvPr/>
        </p:nvSpPr>
        <p:spPr bwMode="auto">
          <a:xfrm>
            <a:off x="7889875" y="2790825"/>
            <a:ext cx="6040438" cy="47942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2" name="Control 3">
            <a:extLst>
              <a:ext uri="{FF2B5EF4-FFF2-40B4-BE49-F238E27FC236}">
                <a16:creationId xmlns:a16="http://schemas.microsoft.com/office/drawing/2014/main" id="{974A0FF9-A5C5-F053-88D2-BBD0525F14CD}"/>
              </a:ext>
            </a:extLst>
          </p:cNvPr>
          <p:cNvSpPr>
            <a:spLocks noChangeArrowheads="1" noChangeShapeType="1"/>
          </p:cNvSpPr>
          <p:nvPr/>
        </p:nvSpPr>
        <p:spPr bwMode="auto">
          <a:xfrm>
            <a:off x="7889875" y="2790825"/>
            <a:ext cx="6040438" cy="47942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3" name="TextBox 12">
            <a:extLst>
              <a:ext uri="{FF2B5EF4-FFF2-40B4-BE49-F238E27FC236}">
                <a16:creationId xmlns:a16="http://schemas.microsoft.com/office/drawing/2014/main" id="{3AB0981A-986F-F8CB-3F78-FC5053535501}"/>
              </a:ext>
            </a:extLst>
          </p:cNvPr>
          <p:cNvSpPr txBox="1"/>
          <p:nvPr/>
        </p:nvSpPr>
        <p:spPr>
          <a:xfrm>
            <a:off x="896145" y="2302210"/>
            <a:ext cx="5478461" cy="2677656"/>
          </a:xfrm>
          <a:prstGeom prst="rect">
            <a:avLst/>
          </a:prstGeom>
          <a:noFill/>
        </p:spPr>
        <p:txBody>
          <a:bodyPr wrap="square">
            <a:spAutoFit/>
          </a:bodyPr>
          <a:lstStyle/>
          <a:p>
            <a:r>
              <a:rPr lang="en-GB" sz="2800" b="1" dirty="0">
                <a:solidFill>
                  <a:schemeClr val="accent1">
                    <a:lumMod val="50000"/>
                  </a:schemeClr>
                </a:solidFill>
              </a:rPr>
              <a:t>Risk factor identified:</a:t>
            </a:r>
          </a:p>
          <a:p>
            <a:pPr marL="457200" indent="-457200">
              <a:buFont typeface="Arial" panose="020B0604020202020204" pitchFamily="34" charset="0"/>
              <a:buChar char="•"/>
            </a:pPr>
            <a:r>
              <a:rPr lang="en-GB" sz="2800" dirty="0">
                <a:solidFill>
                  <a:schemeClr val="accent1">
                    <a:lumMod val="50000"/>
                  </a:schemeClr>
                </a:solidFill>
              </a:rPr>
              <a:t>Proximity to output areas containing constrained city dwellers</a:t>
            </a:r>
          </a:p>
          <a:p>
            <a:pPr marL="457200" indent="-457200">
              <a:buFont typeface="Arial" panose="020B0604020202020204" pitchFamily="34" charset="0"/>
              <a:buChar char="•"/>
            </a:pPr>
            <a:r>
              <a:rPr lang="en-GB" sz="2800" dirty="0">
                <a:solidFill>
                  <a:schemeClr val="accent1">
                    <a:lumMod val="50000"/>
                  </a:schemeClr>
                </a:solidFill>
              </a:rPr>
              <a:t>Proximity to Probation Service </a:t>
            </a:r>
          </a:p>
          <a:p>
            <a:endParaRPr lang="en-GB" sz="2800" dirty="0">
              <a:solidFill>
                <a:schemeClr val="accent1">
                  <a:lumMod val="50000"/>
                </a:schemeClr>
              </a:solidFill>
            </a:endParaRPr>
          </a:p>
        </p:txBody>
      </p:sp>
      <p:sp>
        <p:nvSpPr>
          <p:cNvPr id="15" name="TextBox 14">
            <a:extLst>
              <a:ext uri="{FF2B5EF4-FFF2-40B4-BE49-F238E27FC236}">
                <a16:creationId xmlns:a16="http://schemas.microsoft.com/office/drawing/2014/main" id="{3D0CE075-02D6-E775-712E-20C14C9395C0}"/>
              </a:ext>
            </a:extLst>
          </p:cNvPr>
          <p:cNvSpPr txBox="1"/>
          <p:nvPr/>
        </p:nvSpPr>
        <p:spPr>
          <a:xfrm>
            <a:off x="6062662" y="2321933"/>
            <a:ext cx="2862263" cy="2246769"/>
          </a:xfrm>
          <a:prstGeom prst="rect">
            <a:avLst/>
          </a:prstGeom>
          <a:noFill/>
        </p:spPr>
        <p:txBody>
          <a:bodyPr wrap="square">
            <a:spAutoFit/>
          </a:bodyPr>
          <a:lstStyle/>
          <a:p>
            <a:r>
              <a:rPr lang="en-GB" sz="2800" b="1" dirty="0">
                <a:solidFill>
                  <a:schemeClr val="accent1">
                    <a:lumMod val="50000"/>
                  </a:schemeClr>
                </a:solidFill>
              </a:rPr>
              <a:t>Influence:</a:t>
            </a:r>
          </a:p>
          <a:p>
            <a:pPr marL="457200" indent="-457200">
              <a:buFont typeface="Arial" panose="020B0604020202020204" pitchFamily="34" charset="0"/>
              <a:buChar char="•"/>
            </a:pPr>
            <a:endParaRPr lang="en-GB" sz="2800" dirty="0">
              <a:solidFill>
                <a:schemeClr val="accent1">
                  <a:lumMod val="50000"/>
                </a:schemeClr>
              </a:solidFill>
            </a:endParaRPr>
          </a:p>
          <a:p>
            <a:pPr marL="457200" indent="-457200">
              <a:buFont typeface="Arial" panose="020B0604020202020204" pitchFamily="34" charset="0"/>
              <a:buChar char="•"/>
            </a:pPr>
            <a:r>
              <a:rPr lang="en-GB" sz="2800" dirty="0">
                <a:solidFill>
                  <a:schemeClr val="accent1">
                    <a:lumMod val="50000"/>
                  </a:schemeClr>
                </a:solidFill>
              </a:rPr>
              <a:t>Within 300m</a:t>
            </a:r>
          </a:p>
          <a:p>
            <a:endParaRPr lang="en-GB" sz="2800" dirty="0">
              <a:solidFill>
                <a:schemeClr val="accent1">
                  <a:lumMod val="50000"/>
                </a:schemeClr>
              </a:solidFill>
            </a:endParaRPr>
          </a:p>
          <a:p>
            <a:pPr marL="457200" indent="-457200">
              <a:buFont typeface="Arial" panose="020B0604020202020204" pitchFamily="34" charset="0"/>
              <a:buChar char="•"/>
            </a:pPr>
            <a:r>
              <a:rPr lang="en-GB" sz="2800" dirty="0">
                <a:solidFill>
                  <a:schemeClr val="accent1">
                    <a:lumMod val="50000"/>
                  </a:schemeClr>
                </a:solidFill>
              </a:rPr>
              <a:t>Within 1200m</a:t>
            </a:r>
          </a:p>
        </p:txBody>
      </p:sp>
      <p:sp>
        <p:nvSpPr>
          <p:cNvPr id="16" name="TextBox 15">
            <a:extLst>
              <a:ext uri="{FF2B5EF4-FFF2-40B4-BE49-F238E27FC236}">
                <a16:creationId xmlns:a16="http://schemas.microsoft.com/office/drawing/2014/main" id="{5799D6CD-2228-A923-19B6-C06E1E918F07}"/>
              </a:ext>
            </a:extLst>
          </p:cNvPr>
          <p:cNvSpPr txBox="1"/>
          <p:nvPr/>
        </p:nvSpPr>
        <p:spPr>
          <a:xfrm>
            <a:off x="9197418" y="3176021"/>
            <a:ext cx="1800225" cy="1384995"/>
          </a:xfrm>
          <a:prstGeom prst="rect">
            <a:avLst/>
          </a:prstGeom>
          <a:noFill/>
        </p:spPr>
        <p:txBody>
          <a:bodyPr wrap="square">
            <a:spAutoFit/>
          </a:bodyPr>
          <a:lstStyle/>
          <a:p>
            <a:r>
              <a:rPr lang="en-GB" sz="2800" dirty="0">
                <a:solidFill>
                  <a:schemeClr val="accent1">
                    <a:lumMod val="50000"/>
                  </a:schemeClr>
                </a:solidFill>
              </a:rPr>
              <a:t>RRV 23.03</a:t>
            </a:r>
          </a:p>
          <a:p>
            <a:endParaRPr lang="en-GB" sz="2800" dirty="0">
              <a:solidFill>
                <a:schemeClr val="accent1">
                  <a:lumMod val="50000"/>
                </a:schemeClr>
              </a:solidFill>
            </a:endParaRPr>
          </a:p>
          <a:p>
            <a:r>
              <a:rPr lang="en-GB" sz="2800" dirty="0">
                <a:solidFill>
                  <a:schemeClr val="accent1">
                    <a:lumMod val="50000"/>
                  </a:schemeClr>
                </a:solidFill>
              </a:rPr>
              <a:t>RRV 7.43</a:t>
            </a:r>
          </a:p>
        </p:txBody>
      </p:sp>
      <p:sp>
        <p:nvSpPr>
          <p:cNvPr id="17" name="Star: 5 Points 16">
            <a:extLst>
              <a:ext uri="{FF2B5EF4-FFF2-40B4-BE49-F238E27FC236}">
                <a16:creationId xmlns:a16="http://schemas.microsoft.com/office/drawing/2014/main" id="{A5B125B3-39A3-5A74-4E18-521163E8AEB2}"/>
              </a:ext>
            </a:extLst>
          </p:cNvPr>
          <p:cNvSpPr/>
          <p:nvPr/>
        </p:nvSpPr>
        <p:spPr>
          <a:xfrm>
            <a:off x="2414586" y="4512782"/>
            <a:ext cx="2244918" cy="20358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Area</a:t>
            </a:r>
          </a:p>
          <a:p>
            <a:pPr algn="ctr"/>
            <a:r>
              <a:rPr lang="en-GB" b="1" dirty="0"/>
              <a:t>12%</a:t>
            </a:r>
          </a:p>
        </p:txBody>
      </p:sp>
      <p:sp>
        <p:nvSpPr>
          <p:cNvPr id="18" name="Star: 5 Points 17">
            <a:extLst>
              <a:ext uri="{FF2B5EF4-FFF2-40B4-BE49-F238E27FC236}">
                <a16:creationId xmlns:a16="http://schemas.microsoft.com/office/drawing/2014/main" id="{E85EA8DD-0768-0264-93EA-82A5D3A7DBD8}"/>
              </a:ext>
            </a:extLst>
          </p:cNvPr>
          <p:cNvSpPr/>
          <p:nvPr/>
        </p:nvSpPr>
        <p:spPr>
          <a:xfrm>
            <a:off x="7735566" y="4509563"/>
            <a:ext cx="2484757" cy="19940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Victims</a:t>
            </a:r>
          </a:p>
          <a:p>
            <a:pPr algn="ctr"/>
            <a:r>
              <a:rPr lang="en-GB" b="1" dirty="0"/>
              <a:t>58%</a:t>
            </a:r>
          </a:p>
        </p:txBody>
      </p:sp>
      <p:sp>
        <p:nvSpPr>
          <p:cNvPr id="19" name="Star: 5 Points 18">
            <a:extLst>
              <a:ext uri="{FF2B5EF4-FFF2-40B4-BE49-F238E27FC236}">
                <a16:creationId xmlns:a16="http://schemas.microsoft.com/office/drawing/2014/main" id="{85C65301-73F4-FADF-06A3-2C596E90AFB3}"/>
              </a:ext>
            </a:extLst>
          </p:cNvPr>
          <p:cNvSpPr/>
          <p:nvPr/>
        </p:nvSpPr>
        <p:spPr>
          <a:xfrm>
            <a:off x="5130286" y="4518256"/>
            <a:ext cx="2244918" cy="20358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PAI</a:t>
            </a:r>
          </a:p>
          <a:p>
            <a:pPr algn="ctr"/>
            <a:r>
              <a:rPr lang="en-GB" b="1" dirty="0"/>
              <a:t>4.9</a:t>
            </a:r>
          </a:p>
        </p:txBody>
      </p:sp>
      <p:sp>
        <p:nvSpPr>
          <p:cNvPr id="20" name="Star: 5 Points 19">
            <a:extLst>
              <a:ext uri="{FF2B5EF4-FFF2-40B4-BE49-F238E27FC236}">
                <a16:creationId xmlns:a16="http://schemas.microsoft.com/office/drawing/2014/main" id="{E7C76E85-468E-7A79-F44F-5B5A6B1353A6}"/>
              </a:ext>
            </a:extLst>
          </p:cNvPr>
          <p:cNvSpPr/>
          <p:nvPr/>
        </p:nvSpPr>
        <p:spPr>
          <a:xfrm>
            <a:off x="3178012" y="1940298"/>
            <a:ext cx="5614992" cy="4615543"/>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Including 100m exposure layer</a:t>
            </a:r>
          </a:p>
          <a:p>
            <a:pPr algn="ctr"/>
            <a:r>
              <a:rPr lang="en-GB" sz="2400" b="1" dirty="0"/>
              <a:t>PAI</a:t>
            </a:r>
          </a:p>
          <a:p>
            <a:pPr algn="ctr"/>
            <a:r>
              <a:rPr lang="en-GB" sz="2400" b="1" dirty="0"/>
              <a:t>17.8</a:t>
            </a:r>
          </a:p>
        </p:txBody>
      </p:sp>
    </p:spTree>
    <p:extLst>
      <p:ext uri="{BB962C8B-B14F-4D97-AF65-F5344CB8AC3E}">
        <p14:creationId xmlns:p14="http://schemas.microsoft.com/office/powerpoint/2010/main" val="24998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300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3000"/>
                                  </p:stCondLst>
                                  <p:childTnLst>
                                    <p:set>
                                      <p:cBhvr>
                                        <p:cTn id="15" dur="1" fill="hold">
                                          <p:stCondLst>
                                            <p:cond delay="0"/>
                                          </p:stCondLst>
                                        </p:cTn>
                                        <p:tgtEl>
                                          <p:spTgt spid="15">
                                            <p:txEl>
                                              <p:pRg st="2" end="2"/>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300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2000"/>
                                  </p:stCondLst>
                                  <p:childTnLst>
                                    <p:set>
                                      <p:cBhvr>
                                        <p:cTn id="21" dur="1" fill="hold">
                                          <p:stCondLst>
                                            <p:cond delay="0"/>
                                          </p:stCondLst>
                                        </p:cTn>
                                        <p:tgtEl>
                                          <p:spTgt spid="13">
                                            <p:txEl>
                                              <p:pRg st="2" end="2"/>
                                            </p:txEl>
                                          </p:spTgt>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nodeType="afterEffect">
                                  <p:stCondLst>
                                    <p:cond delay="300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nodeType="afterEffect">
                                  <p:stCondLst>
                                    <p:cond delay="3000"/>
                                  </p:stCondLst>
                                  <p:childTnLst>
                                    <p:set>
                                      <p:cBhvr>
                                        <p:cTn id="27" dur="1" fill="hold">
                                          <p:stCondLst>
                                            <p:cond delay="0"/>
                                          </p:stCondLst>
                                        </p:cTn>
                                        <p:tgtEl>
                                          <p:spTgt spid="16">
                                            <p:txEl>
                                              <p:pRg st="2" end="2"/>
                                            </p:txEl>
                                          </p:spTgt>
                                        </p:tgtEl>
                                        <p:attrNameLst>
                                          <p:attrName>style.visibility</p:attrName>
                                        </p:attrNameLst>
                                      </p:cBhvr>
                                      <p:to>
                                        <p:strVal val="visible"/>
                                      </p:to>
                                    </p:set>
                                  </p:childTnLst>
                                </p:cTn>
                              </p:par>
                            </p:childTnLst>
                          </p:cTn>
                        </p:par>
                        <p:par>
                          <p:cTn id="28" fill="hold">
                            <p:stCondLst>
                              <p:cond delay="17000"/>
                            </p:stCondLst>
                            <p:childTnLst>
                              <p:par>
                                <p:cTn id="29" presetID="2" presetClass="entr" presetSubtype="4" fill="hold" grpId="0" nodeType="afterEffect">
                                  <p:stCondLst>
                                    <p:cond delay="30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0500"/>
                            </p:stCondLst>
                            <p:childTnLst>
                              <p:par>
                                <p:cTn id="34" presetID="2" presetClass="entr" presetSubtype="4" fill="hold" grpId="0" nodeType="afterEffect">
                                  <p:stCondLst>
                                    <p:cond delay="30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24000"/>
                            </p:stCondLst>
                            <p:childTnLst>
                              <p:par>
                                <p:cTn id="39" presetID="2" presetClass="entr" presetSubtype="4" fill="hold" grpId="0" nodeType="afterEffect">
                                  <p:stCondLst>
                                    <p:cond delay="30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3">
                                            <p:txEl>
                                              <p:pRg st="1" end="1"/>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3">
                                            <p:txEl>
                                              <p:pRg st="2" end="2"/>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5">
                                            <p:txEl>
                                              <p:pRg st="0" end="0"/>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5">
                                            <p:txEl>
                                              <p:pRg st="2" end="2"/>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5">
                                            <p:txEl>
                                              <p:pRg st="4" end="4"/>
                                            </p:txEl>
                                          </p:spTgt>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6">
                                            <p:txEl>
                                              <p:pRg st="0" end="0"/>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6">
                                            <p:txEl>
                                              <p:pRg st="2" end="2"/>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par>
                          <p:cTn id="67" fill="hold">
                            <p:stCondLst>
                              <p:cond delay="0"/>
                            </p:stCondLst>
                            <p:childTnLst>
                              <p:par>
                                <p:cTn id="68" presetID="2" presetClass="entr" presetSubtype="4" fill="hold" grpId="0" nodeType="afterEffect">
                                  <p:stCondLst>
                                    <p:cond delay="300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P spid="15" grpId="0" build="allAtOnce"/>
      <p:bldP spid="16" grpId="0" build="allAtOnce"/>
      <p:bldP spid="17" grpId="0" animBg="1"/>
      <p:bldP spid="17" grpId="1" animBg="1"/>
      <p:bldP spid="18" grpId="0" animBg="1"/>
      <p:bldP spid="18" grpId="1" animBg="1"/>
      <p:bldP spid="19" grpId="0" animBg="1"/>
      <p:bldP spid="19"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1D053A8D-5A9A-7712-F20A-B60EF73D445F}"/>
              </a:ext>
            </a:extLst>
          </p:cNvPr>
          <p:cNvSpPr>
            <a:spLocks noGrp="1"/>
          </p:cNvSpPr>
          <p:nvPr>
            <p:ph type="title"/>
          </p:nvPr>
        </p:nvSpPr>
        <p:spPr>
          <a:xfrm>
            <a:off x="838200" y="365126"/>
            <a:ext cx="10515600" cy="914890"/>
          </a:xfrm>
        </p:spPr>
        <p:txBody>
          <a:bodyPr/>
          <a:lstStyle/>
          <a:p>
            <a:pPr algn="ctr"/>
            <a:r>
              <a:rPr lang="en-GB" b="1" dirty="0">
                <a:solidFill>
                  <a:schemeClr val="accent1">
                    <a:lumMod val="50000"/>
                  </a:schemeClr>
                </a:solidFill>
              </a:rPr>
              <a:t>Determining the success of RTM</a:t>
            </a:r>
          </a:p>
        </p:txBody>
      </p:sp>
      <p:sp>
        <p:nvSpPr>
          <p:cNvPr id="4" name="TextBox 3">
            <a:extLst>
              <a:ext uri="{FF2B5EF4-FFF2-40B4-BE49-F238E27FC236}">
                <a16:creationId xmlns:a16="http://schemas.microsoft.com/office/drawing/2014/main" id="{655BF739-42AD-786E-EDDB-5C2E2468278C}"/>
              </a:ext>
            </a:extLst>
          </p:cNvPr>
          <p:cNvSpPr txBox="1"/>
          <p:nvPr/>
        </p:nvSpPr>
        <p:spPr>
          <a:xfrm>
            <a:off x="435429" y="1578141"/>
            <a:ext cx="3343275" cy="523220"/>
          </a:xfrm>
          <a:prstGeom prst="rect">
            <a:avLst/>
          </a:prstGeom>
          <a:noFill/>
        </p:spPr>
        <p:txBody>
          <a:bodyPr wrap="square">
            <a:spAutoFit/>
          </a:bodyPr>
          <a:lstStyle/>
          <a:p>
            <a:r>
              <a:rPr lang="en-GB" sz="2800" dirty="0">
                <a:solidFill>
                  <a:schemeClr val="accent1">
                    <a:lumMod val="50000"/>
                  </a:schemeClr>
                </a:solidFill>
              </a:rPr>
              <a:t>Police officer views:</a:t>
            </a:r>
          </a:p>
        </p:txBody>
      </p:sp>
      <p:sp>
        <p:nvSpPr>
          <p:cNvPr id="3" name="Speech Bubble: Rectangle with Corners Rounded 2">
            <a:extLst>
              <a:ext uri="{FF2B5EF4-FFF2-40B4-BE49-F238E27FC236}">
                <a16:creationId xmlns:a16="http://schemas.microsoft.com/office/drawing/2014/main" id="{3C9F84F9-1EAF-C8DF-B25D-A6574E864FAE}"/>
              </a:ext>
            </a:extLst>
          </p:cNvPr>
          <p:cNvSpPr/>
          <p:nvPr/>
        </p:nvSpPr>
        <p:spPr>
          <a:xfrm>
            <a:off x="4181475" y="1716954"/>
            <a:ext cx="2270351" cy="1325563"/>
          </a:xfrm>
          <a:prstGeom prst="wedgeRoundRectCallout">
            <a:avLst/>
          </a:prstGeom>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So I think in terms of hot spot patrolling, erm this is far better (Insp)</a:t>
            </a:r>
          </a:p>
        </p:txBody>
      </p:sp>
      <p:sp>
        <p:nvSpPr>
          <p:cNvPr id="5" name="Speech Bubble: Rectangle with Corners Rounded 4">
            <a:extLst>
              <a:ext uri="{FF2B5EF4-FFF2-40B4-BE49-F238E27FC236}">
                <a16:creationId xmlns:a16="http://schemas.microsoft.com/office/drawing/2014/main" id="{160ACB0C-8A14-06DB-4CFA-80CA45BABBF9}"/>
              </a:ext>
            </a:extLst>
          </p:cNvPr>
          <p:cNvSpPr/>
          <p:nvPr/>
        </p:nvSpPr>
        <p:spPr>
          <a:xfrm>
            <a:off x="3828595" y="5542537"/>
            <a:ext cx="3907949" cy="1005089"/>
          </a:xfrm>
          <a:prstGeom prst="wedgeRoundRectCallout">
            <a:avLst/>
          </a:prstGeom>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I guess you could apply this kind of system to knife crime as well (Insp)</a:t>
            </a:r>
          </a:p>
        </p:txBody>
      </p:sp>
      <p:sp>
        <p:nvSpPr>
          <p:cNvPr id="6" name="Speech Bubble: Rectangle with Corners Rounded 5">
            <a:extLst>
              <a:ext uri="{FF2B5EF4-FFF2-40B4-BE49-F238E27FC236}">
                <a16:creationId xmlns:a16="http://schemas.microsoft.com/office/drawing/2014/main" id="{24E491A2-CDA7-3DCD-3300-56FB6F694672}"/>
              </a:ext>
            </a:extLst>
          </p:cNvPr>
          <p:cNvSpPr/>
          <p:nvPr/>
        </p:nvSpPr>
        <p:spPr>
          <a:xfrm>
            <a:off x="8101885" y="5193642"/>
            <a:ext cx="3699543" cy="851439"/>
          </a:xfrm>
          <a:prstGeom prst="wedgeRoundRectCallou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I think that's quite an accurate picture from experience (Pc)</a:t>
            </a:r>
          </a:p>
        </p:txBody>
      </p:sp>
      <p:sp>
        <p:nvSpPr>
          <p:cNvPr id="7" name="Speech Bubble: Rectangle with Corners Rounded 6">
            <a:extLst>
              <a:ext uri="{FF2B5EF4-FFF2-40B4-BE49-F238E27FC236}">
                <a16:creationId xmlns:a16="http://schemas.microsoft.com/office/drawing/2014/main" id="{E9B23D48-B2CA-0986-1000-47BA37811969}"/>
              </a:ext>
            </a:extLst>
          </p:cNvPr>
          <p:cNvSpPr/>
          <p:nvPr/>
        </p:nvSpPr>
        <p:spPr>
          <a:xfrm>
            <a:off x="4166949" y="3394444"/>
            <a:ext cx="3934936" cy="1772868"/>
          </a:xfrm>
          <a:prstGeom prst="wedgeRoundRectCallout">
            <a:avLst/>
          </a:prstGeom>
          <a:solidFill>
            <a:srgbClr val="00B0F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I mean to me, the you know the gold-plated thing that we could do with this would be to go to the local authority and go, what you </a:t>
            </a:r>
            <a:r>
              <a:rPr lang="en-GB" b="1" dirty="0" err="1"/>
              <a:t>gonna</a:t>
            </a:r>
            <a:r>
              <a:rPr lang="en-GB" b="1" dirty="0"/>
              <a:t> do about this? (Insp)</a:t>
            </a:r>
          </a:p>
        </p:txBody>
      </p:sp>
      <p:sp>
        <p:nvSpPr>
          <p:cNvPr id="8" name="Speech Bubble: Rectangle with Corners Rounded 7">
            <a:extLst>
              <a:ext uri="{FF2B5EF4-FFF2-40B4-BE49-F238E27FC236}">
                <a16:creationId xmlns:a16="http://schemas.microsoft.com/office/drawing/2014/main" id="{65439442-F290-BD3A-D420-EB509571D62C}"/>
              </a:ext>
            </a:extLst>
          </p:cNvPr>
          <p:cNvSpPr/>
          <p:nvPr/>
        </p:nvSpPr>
        <p:spPr>
          <a:xfrm>
            <a:off x="8803633" y="2899505"/>
            <a:ext cx="3126783" cy="1668874"/>
          </a:xfrm>
          <a:prstGeom prst="wedgeRoundRectCallout">
            <a:avLst/>
          </a:prstGeom>
          <a:solidFill>
            <a:schemeClr val="accent5">
              <a:lumMod val="75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Having, you know, drawn on a map myself, something very similar, so, to me, the better information is the why. (Insp)</a:t>
            </a:r>
          </a:p>
        </p:txBody>
      </p:sp>
      <p:sp>
        <p:nvSpPr>
          <p:cNvPr id="9" name="Speech Bubble: Rectangle with Corners Rounded 8">
            <a:extLst>
              <a:ext uri="{FF2B5EF4-FFF2-40B4-BE49-F238E27FC236}">
                <a16:creationId xmlns:a16="http://schemas.microsoft.com/office/drawing/2014/main" id="{0A576A63-CF51-7956-903F-C1D04AAA0E16}"/>
              </a:ext>
            </a:extLst>
          </p:cNvPr>
          <p:cNvSpPr/>
          <p:nvPr/>
        </p:nvSpPr>
        <p:spPr>
          <a:xfrm>
            <a:off x="485320" y="3594221"/>
            <a:ext cx="3343275" cy="1948316"/>
          </a:xfrm>
          <a:prstGeom prst="wedgeRoundRectCallout">
            <a:avLst/>
          </a:prstGeom>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And it's so difficult to measure if you've had any impact. So if you've got something that you can have an impact on, that's measurable, then that's a massive. (Insp)</a:t>
            </a:r>
          </a:p>
        </p:txBody>
      </p:sp>
      <p:sp>
        <p:nvSpPr>
          <p:cNvPr id="12" name="Speech Bubble: Rectangle with Corners Rounded 11">
            <a:extLst>
              <a:ext uri="{FF2B5EF4-FFF2-40B4-BE49-F238E27FC236}">
                <a16:creationId xmlns:a16="http://schemas.microsoft.com/office/drawing/2014/main" id="{26554892-32BD-4E5F-D0B5-42F3E832AEAB}"/>
              </a:ext>
            </a:extLst>
          </p:cNvPr>
          <p:cNvSpPr/>
          <p:nvPr/>
        </p:nvSpPr>
        <p:spPr>
          <a:xfrm>
            <a:off x="705529" y="2312257"/>
            <a:ext cx="2902858" cy="983838"/>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Do we know why that's not flagged up any risk? (Insp)</a:t>
            </a:r>
          </a:p>
        </p:txBody>
      </p:sp>
      <p:sp>
        <p:nvSpPr>
          <p:cNvPr id="15" name="Speech Bubble: Rectangle with Corners Rounded 14">
            <a:extLst>
              <a:ext uri="{FF2B5EF4-FFF2-40B4-BE49-F238E27FC236}">
                <a16:creationId xmlns:a16="http://schemas.microsoft.com/office/drawing/2014/main" id="{098F3A65-68F8-8FE3-902B-18BAF06366D7}"/>
              </a:ext>
            </a:extLst>
          </p:cNvPr>
          <p:cNvSpPr/>
          <p:nvPr/>
        </p:nvSpPr>
        <p:spPr>
          <a:xfrm>
            <a:off x="6763643" y="1355425"/>
            <a:ext cx="4992928" cy="1274434"/>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But you know, being able to put in context, it’s not just why is it happening there, it’s why is it not happening here? (Ch. Insp)</a:t>
            </a:r>
          </a:p>
        </p:txBody>
      </p:sp>
    </p:spTree>
    <p:extLst>
      <p:ext uri="{BB962C8B-B14F-4D97-AF65-F5344CB8AC3E}">
        <p14:creationId xmlns:p14="http://schemas.microsoft.com/office/powerpoint/2010/main" val="422480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30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300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21500"/>
                            </p:stCondLst>
                            <p:childTnLst>
                              <p:par>
                                <p:cTn id="40" presetID="2" presetClass="entr" presetSubtype="4" fill="hold" grpId="0" nodeType="afterEffect">
                                  <p:stCondLst>
                                    <p:cond delay="30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Title 1">
            <a:extLst>
              <a:ext uri="{FF2B5EF4-FFF2-40B4-BE49-F238E27FC236}">
                <a16:creationId xmlns:a16="http://schemas.microsoft.com/office/drawing/2014/main" id="{FDD740E8-4025-532F-240C-F8C19B611597}"/>
              </a:ext>
            </a:extLst>
          </p:cNvPr>
          <p:cNvSpPr txBox="1">
            <a:spLocks/>
          </p:cNvSpPr>
          <p:nvPr/>
        </p:nvSpPr>
        <p:spPr>
          <a:xfrm>
            <a:off x="838200" y="1891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a:solidFill>
                  <a:schemeClr val="accent1">
                    <a:lumMod val="50000"/>
                  </a:schemeClr>
                </a:solidFill>
              </a:rPr>
              <a:t>Summary</a:t>
            </a:r>
          </a:p>
        </p:txBody>
      </p:sp>
      <p:sp>
        <p:nvSpPr>
          <p:cNvPr id="2" name="TextBox 1">
            <a:extLst>
              <a:ext uri="{FF2B5EF4-FFF2-40B4-BE49-F238E27FC236}">
                <a16:creationId xmlns:a16="http://schemas.microsoft.com/office/drawing/2014/main" id="{5F735764-4247-0FB3-456D-D0279DA07554}"/>
              </a:ext>
            </a:extLst>
          </p:cNvPr>
          <p:cNvSpPr txBox="1"/>
          <p:nvPr/>
        </p:nvSpPr>
        <p:spPr>
          <a:xfrm>
            <a:off x="838200" y="1520363"/>
            <a:ext cx="10857271"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rPr>
              <a:t>A method of identifying areas at risk to future criminological events.</a:t>
            </a:r>
          </a:p>
          <a:p>
            <a:pPr marL="285750" indent="-285750">
              <a:buFont typeface="Arial" panose="020B0604020202020204" pitchFamily="34" charset="0"/>
              <a:buChar char="•"/>
            </a:pPr>
            <a:r>
              <a:rPr lang="en-GB" sz="2800" dirty="0">
                <a:solidFill>
                  <a:schemeClr val="tx2"/>
                </a:solidFill>
              </a:rPr>
              <a:t>Identifies significant locational factors which contribute to that risk.</a:t>
            </a:r>
          </a:p>
          <a:p>
            <a:pPr marL="285750" indent="-285750">
              <a:buFont typeface="Arial" panose="020B0604020202020204" pitchFamily="34" charset="0"/>
              <a:buChar char="•"/>
            </a:pPr>
            <a:r>
              <a:rPr lang="en-GB" sz="2800" dirty="0">
                <a:solidFill>
                  <a:schemeClr val="tx2"/>
                </a:solidFill>
              </a:rPr>
              <a:t>Combining the significant risk areas with previous exposure areas increases the PAI scores.</a:t>
            </a:r>
          </a:p>
          <a:p>
            <a:pPr marL="285750" indent="-285750">
              <a:buFont typeface="Arial" panose="020B0604020202020204" pitchFamily="34" charset="0"/>
              <a:buChar char="•"/>
            </a:pPr>
            <a:r>
              <a:rPr lang="en-GB" sz="2800" dirty="0">
                <a:solidFill>
                  <a:schemeClr val="tx2"/>
                </a:solidFill>
              </a:rPr>
              <a:t>The identification of high-risk areas are not influenced by police activity.</a:t>
            </a:r>
          </a:p>
          <a:p>
            <a:pPr marL="285750" indent="-285750">
              <a:buFont typeface="Arial" panose="020B0604020202020204" pitchFamily="34" charset="0"/>
              <a:buChar char="•"/>
            </a:pPr>
            <a:r>
              <a:rPr lang="en-GB" sz="2800" dirty="0">
                <a:solidFill>
                  <a:schemeClr val="tx2"/>
                </a:solidFill>
              </a:rPr>
              <a:t>The RRV of contributing factors can be used to ascertain if a planned intervention has had an effect.</a:t>
            </a:r>
          </a:p>
          <a:p>
            <a:pPr marL="285750" indent="-285750">
              <a:buFont typeface="Arial" panose="020B0604020202020204" pitchFamily="34" charset="0"/>
              <a:buChar char="•"/>
            </a:pPr>
            <a:r>
              <a:rPr lang="en-GB" sz="2800" dirty="0">
                <a:solidFill>
                  <a:schemeClr val="tx2"/>
                </a:solidFill>
              </a:rPr>
              <a:t>Can be produced manually or with the </a:t>
            </a:r>
            <a:r>
              <a:rPr lang="en-GB" sz="2800" dirty="0" err="1">
                <a:solidFill>
                  <a:schemeClr val="tx2"/>
                </a:solidFill>
              </a:rPr>
              <a:t>Simsi</a:t>
            </a:r>
            <a:r>
              <a:rPr lang="en-GB" sz="2800" dirty="0">
                <a:solidFill>
                  <a:schemeClr val="tx2"/>
                </a:solidFill>
              </a:rPr>
              <a:t> </a:t>
            </a:r>
            <a:r>
              <a:rPr lang="en-GB" sz="2800" dirty="0" err="1">
                <a:solidFill>
                  <a:schemeClr val="tx2"/>
                </a:solidFill>
              </a:rPr>
              <a:t>RTMdx</a:t>
            </a:r>
            <a:r>
              <a:rPr lang="en-GB" sz="2800" dirty="0">
                <a:solidFill>
                  <a:schemeClr val="tx2"/>
                </a:solidFill>
              </a:rPr>
              <a:t> software.</a:t>
            </a:r>
          </a:p>
        </p:txBody>
      </p:sp>
    </p:spTree>
    <p:extLst>
      <p:ext uri="{BB962C8B-B14F-4D97-AF65-F5344CB8AC3E}">
        <p14:creationId xmlns:p14="http://schemas.microsoft.com/office/powerpoint/2010/main" val="229403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a:xfrm>
            <a:off x="762000" y="500062"/>
            <a:ext cx="10515600" cy="1325563"/>
          </a:xfrm>
        </p:spPr>
        <p:txBody>
          <a:bodyPr/>
          <a:lstStyle/>
          <a:p>
            <a:pPr algn="ctr"/>
            <a:r>
              <a:rPr lang="en-GB" b="1" dirty="0">
                <a:solidFill>
                  <a:schemeClr val="accent1">
                    <a:lumMod val="50000"/>
                  </a:schemeClr>
                </a:solidFill>
              </a:rPr>
              <a:t>Presentation Overview</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p:txBody>
          <a:bodyPr/>
          <a:lstStyle/>
          <a:p>
            <a:r>
              <a:rPr lang="en-GB" sz="3200" b="1" dirty="0">
                <a:solidFill>
                  <a:schemeClr val="accent1">
                    <a:lumMod val="50000"/>
                  </a:schemeClr>
                </a:solidFill>
              </a:rPr>
              <a:t>Introduction</a:t>
            </a:r>
          </a:p>
          <a:p>
            <a:r>
              <a:rPr lang="en-GB" sz="3200" b="1" dirty="0">
                <a:solidFill>
                  <a:schemeClr val="accent1">
                    <a:lumMod val="50000"/>
                  </a:schemeClr>
                </a:solidFill>
              </a:rPr>
              <a:t>Introduction to risk terrain modelling?</a:t>
            </a:r>
          </a:p>
          <a:p>
            <a:endParaRPr lang="en-GB" sz="3200" b="1" dirty="0">
              <a:solidFill>
                <a:schemeClr val="accent1">
                  <a:lumMod val="50000"/>
                </a:schemeClr>
              </a:solidFill>
            </a:endParaRPr>
          </a:p>
          <a:p>
            <a:endParaRPr lang="en-GB" sz="3200" b="1" dirty="0">
              <a:solidFill>
                <a:schemeClr val="accent1">
                  <a:lumMod val="50000"/>
                </a:schemeClr>
              </a:solidFill>
            </a:endParaRPr>
          </a:p>
          <a:p>
            <a:endParaRPr lang="en-GB" sz="3200" b="1" dirty="0">
              <a:solidFill>
                <a:schemeClr val="accent1">
                  <a:lumMod val="50000"/>
                </a:schemeClr>
              </a:solidFill>
            </a:endParaRPr>
          </a:p>
          <a:p>
            <a:pPr marL="0" indent="0">
              <a:buNone/>
            </a:pPr>
            <a:endParaRPr lang="en-GB" dirty="0"/>
          </a:p>
        </p:txBody>
      </p:sp>
      <p:sp>
        <p:nvSpPr>
          <p:cNvPr id="4" name="Content Placeholder 3">
            <a:extLst>
              <a:ext uri="{FF2B5EF4-FFF2-40B4-BE49-F238E27FC236}">
                <a16:creationId xmlns:a16="http://schemas.microsoft.com/office/drawing/2014/main" id="{E072B70F-EFBC-D475-9F19-9C301F87BD2A}"/>
              </a:ext>
            </a:extLst>
          </p:cNvPr>
          <p:cNvSpPr>
            <a:spLocks noGrp="1"/>
          </p:cNvSpPr>
          <p:nvPr>
            <p:ph sz="half" idx="2"/>
          </p:nvPr>
        </p:nvSpPr>
        <p:spPr>
          <a:xfrm>
            <a:off x="6248400" y="1825625"/>
            <a:ext cx="5181600" cy="4351338"/>
          </a:xfrm>
        </p:spPr>
        <p:txBody>
          <a:bodyPr/>
          <a:lstStyle/>
          <a:p>
            <a:r>
              <a:rPr lang="en-GB" dirty="0">
                <a:solidFill>
                  <a:schemeClr val="accent1">
                    <a:lumMod val="50000"/>
                  </a:schemeClr>
                </a:solidFill>
              </a:rPr>
              <a:t>My background, the origins of the research.</a:t>
            </a:r>
          </a:p>
          <a:p>
            <a:r>
              <a:rPr lang="en-GB" dirty="0">
                <a:solidFill>
                  <a:schemeClr val="accent1">
                    <a:lumMod val="50000"/>
                  </a:schemeClr>
                </a:solidFill>
              </a:rPr>
              <a:t>What is risk terrain modelling (RTM)?</a:t>
            </a:r>
          </a:p>
          <a:p>
            <a:r>
              <a:rPr lang="en-GB" dirty="0">
                <a:solidFill>
                  <a:schemeClr val="accent1">
                    <a:lumMod val="50000"/>
                  </a:schemeClr>
                </a:solidFill>
              </a:rPr>
              <a:t>Key criminological concepts used in RTM.</a:t>
            </a:r>
          </a:p>
          <a:p>
            <a:r>
              <a:rPr lang="en-GB" dirty="0">
                <a:solidFill>
                  <a:schemeClr val="accent1">
                    <a:lumMod val="50000"/>
                  </a:schemeClr>
                </a:solidFill>
              </a:rPr>
              <a:t>RTM as evidence-based practice.</a:t>
            </a:r>
          </a:p>
          <a:p>
            <a:r>
              <a:rPr lang="en-GB" dirty="0">
                <a:solidFill>
                  <a:schemeClr val="accent1">
                    <a:lumMod val="50000"/>
                  </a:schemeClr>
                </a:solidFill>
              </a:rPr>
              <a:t>Examples of RTM.</a:t>
            </a:r>
          </a:p>
        </p:txBody>
      </p:sp>
    </p:spTree>
    <p:extLst>
      <p:ext uri="{BB962C8B-B14F-4D97-AF65-F5344CB8AC3E}">
        <p14:creationId xmlns:p14="http://schemas.microsoft.com/office/powerpoint/2010/main" val="40133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300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nodeType="afterEffect">
                                  <p:stCondLst>
                                    <p:cond delay="300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par>
                          <p:cTn id="20" fill="hold">
                            <p:stCondLst>
                              <p:cond delay="8000"/>
                            </p:stCondLst>
                            <p:childTnLst>
                              <p:par>
                                <p:cTn id="21" presetID="1" presetClass="entr" presetSubtype="0" fill="hold" nodeType="afterEffect">
                                  <p:stCondLst>
                                    <p:cond delay="3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par>
                          <p:cTn id="23" fill="hold">
                            <p:stCondLst>
                              <p:cond delay="11000"/>
                            </p:stCondLst>
                            <p:childTnLst>
                              <p:par>
                                <p:cTn id="24" presetID="1" presetClass="entr" presetSubtype="0" fill="hold" nodeType="afterEffect">
                                  <p:stCondLst>
                                    <p:cond delay="300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rol 2">
            <a:extLst>
              <a:ext uri="{FF2B5EF4-FFF2-40B4-BE49-F238E27FC236}">
                <a16:creationId xmlns:a16="http://schemas.microsoft.com/office/drawing/2014/main" id="{741D6F31-A73F-1D17-9BE9-AE3BE781A09C}"/>
              </a:ext>
            </a:extLst>
          </p:cNvPr>
          <p:cNvSpPr>
            <a:spLocks noChangeArrowheads="1" noChangeShapeType="1"/>
          </p:cNvSpPr>
          <p:nvPr/>
        </p:nvSpPr>
        <p:spPr bwMode="auto">
          <a:xfrm>
            <a:off x="4166950" y="3720966"/>
            <a:ext cx="9209517" cy="419763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Title 1">
            <a:extLst>
              <a:ext uri="{FF2B5EF4-FFF2-40B4-BE49-F238E27FC236}">
                <a16:creationId xmlns:a16="http://schemas.microsoft.com/office/drawing/2014/main" id="{FDD740E8-4025-532F-240C-F8C19B611597}"/>
              </a:ext>
            </a:extLst>
          </p:cNvPr>
          <p:cNvSpPr txBox="1">
            <a:spLocks/>
          </p:cNvSpPr>
          <p:nvPr/>
        </p:nvSpPr>
        <p:spPr>
          <a:xfrm>
            <a:off x="838200" y="18114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a:solidFill>
                  <a:schemeClr val="accent1">
                    <a:lumMod val="50000"/>
                  </a:schemeClr>
                </a:solidFill>
              </a:rPr>
              <a:t>Any questions?</a:t>
            </a:r>
          </a:p>
        </p:txBody>
      </p:sp>
    </p:spTree>
    <p:extLst>
      <p:ext uri="{BB962C8B-B14F-4D97-AF65-F5344CB8AC3E}">
        <p14:creationId xmlns:p14="http://schemas.microsoft.com/office/powerpoint/2010/main" val="363291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9987-487D-7330-4AC0-4A4012322DE6}"/>
              </a:ext>
            </a:extLst>
          </p:cNvPr>
          <p:cNvSpPr>
            <a:spLocks noGrp="1"/>
          </p:cNvSpPr>
          <p:nvPr>
            <p:ph type="title"/>
          </p:nvPr>
        </p:nvSpPr>
        <p:spPr>
          <a:xfrm>
            <a:off x="838200" y="365125"/>
            <a:ext cx="10515600" cy="1325563"/>
          </a:xfrm>
        </p:spPr>
        <p:txBody>
          <a:bodyPr>
            <a:normAutofit/>
          </a:bodyPr>
          <a:lstStyle/>
          <a:p>
            <a:pPr algn="ctr"/>
            <a:r>
              <a:rPr lang="en-GB" sz="6000" b="1" dirty="0">
                <a:solidFill>
                  <a:schemeClr val="accent1">
                    <a:lumMod val="50000"/>
                  </a:schemeClr>
                </a:solidFill>
              </a:rPr>
              <a:t>Thank you.</a:t>
            </a:r>
          </a:p>
        </p:txBody>
      </p:sp>
      <p:sp>
        <p:nvSpPr>
          <p:cNvPr id="3" name="Title 1">
            <a:extLst>
              <a:ext uri="{FF2B5EF4-FFF2-40B4-BE49-F238E27FC236}">
                <a16:creationId xmlns:a16="http://schemas.microsoft.com/office/drawing/2014/main" id="{FDD740E8-4025-532F-240C-F8C19B611597}"/>
              </a:ext>
            </a:extLst>
          </p:cNvPr>
          <p:cNvSpPr txBox="1">
            <a:spLocks/>
          </p:cNvSpPr>
          <p:nvPr/>
        </p:nvSpPr>
        <p:spPr>
          <a:xfrm>
            <a:off x="838200" y="1827039"/>
            <a:ext cx="10515600" cy="189692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600" dirty="0">
                <a:solidFill>
                  <a:schemeClr val="accent1">
                    <a:lumMod val="50000"/>
                  </a:schemeClr>
                </a:solidFill>
                <a:latin typeface="+mn-lt"/>
                <a:hlinkClick r:id="rId3"/>
              </a:rPr>
              <a:t>Hayley.Fox@lincs.police.uk</a:t>
            </a:r>
            <a:endParaRPr lang="en-GB" sz="4600" dirty="0">
              <a:solidFill>
                <a:schemeClr val="accent1">
                  <a:lumMod val="50000"/>
                </a:schemeClr>
              </a:solidFill>
              <a:latin typeface="+mn-lt"/>
            </a:endParaRPr>
          </a:p>
          <a:p>
            <a:pPr algn="ctr"/>
            <a:endParaRPr lang="en-GB" b="1" dirty="0">
              <a:solidFill>
                <a:schemeClr val="accent1">
                  <a:lumMod val="50000"/>
                </a:schemeClr>
              </a:solidFill>
              <a:latin typeface="+mn-lt"/>
            </a:endParaRPr>
          </a:p>
          <a:p>
            <a:pPr algn="ctr"/>
            <a:r>
              <a:rPr lang="en-GB" sz="4600" b="0" i="0" dirty="0">
                <a:solidFill>
                  <a:srgbClr val="222222"/>
                </a:solidFill>
                <a:effectLst/>
                <a:latin typeface="+mn-lt"/>
              </a:rPr>
              <a:t>Fox, H.Y., 2022. New approaches to understanding County Lines: A risk terrain analysis of cuckooing in Lincoln. </a:t>
            </a:r>
            <a:r>
              <a:rPr lang="en-GB" sz="4600" b="0" i="1" dirty="0">
                <a:solidFill>
                  <a:srgbClr val="222222"/>
                </a:solidFill>
                <a:effectLst/>
                <a:latin typeface="+mn-lt"/>
              </a:rPr>
              <a:t>British Society of Criminology Newsletter</a:t>
            </a:r>
            <a:r>
              <a:rPr lang="en-GB" sz="4600" b="0" i="0" dirty="0">
                <a:solidFill>
                  <a:srgbClr val="222222"/>
                </a:solidFill>
                <a:effectLst/>
                <a:latin typeface="+mn-lt"/>
              </a:rPr>
              <a:t>, p.11.</a:t>
            </a:r>
            <a:endParaRPr lang="en-GB" sz="4600" b="1" dirty="0">
              <a:solidFill>
                <a:schemeClr val="accent1">
                  <a:lumMod val="50000"/>
                </a:schemeClr>
              </a:solidFill>
              <a:latin typeface="+mn-lt"/>
            </a:endParaRPr>
          </a:p>
        </p:txBody>
      </p:sp>
      <p:sp>
        <p:nvSpPr>
          <p:cNvPr id="4" name="Title 1">
            <a:extLst>
              <a:ext uri="{FF2B5EF4-FFF2-40B4-BE49-F238E27FC236}">
                <a16:creationId xmlns:a16="http://schemas.microsoft.com/office/drawing/2014/main" id="{891CC75E-5C19-D330-B265-53E234227655}"/>
              </a:ext>
            </a:extLst>
          </p:cNvPr>
          <p:cNvSpPr txBox="1">
            <a:spLocks/>
          </p:cNvSpPr>
          <p:nvPr/>
        </p:nvSpPr>
        <p:spPr>
          <a:xfrm>
            <a:off x="961572" y="4396123"/>
            <a:ext cx="10515600" cy="189692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solidFill>
                  <a:schemeClr val="accent1">
                    <a:lumMod val="50000"/>
                  </a:schemeClr>
                </a:solidFill>
              </a:rPr>
              <a:t>Further information on RTM and the </a:t>
            </a:r>
            <a:r>
              <a:rPr lang="en-GB" sz="3300" dirty="0" err="1">
                <a:solidFill>
                  <a:schemeClr val="accent1">
                    <a:lumMod val="50000"/>
                  </a:schemeClr>
                </a:solidFill>
              </a:rPr>
              <a:t>Simsi</a:t>
            </a:r>
            <a:r>
              <a:rPr lang="en-GB" sz="3300" dirty="0">
                <a:solidFill>
                  <a:schemeClr val="accent1">
                    <a:lumMod val="50000"/>
                  </a:schemeClr>
                </a:solidFill>
              </a:rPr>
              <a:t> </a:t>
            </a:r>
            <a:r>
              <a:rPr lang="en-GB" sz="3300" dirty="0" err="1">
                <a:solidFill>
                  <a:schemeClr val="accent1">
                    <a:lumMod val="50000"/>
                  </a:schemeClr>
                </a:solidFill>
              </a:rPr>
              <a:t>RTMdx</a:t>
            </a:r>
            <a:r>
              <a:rPr lang="en-GB" sz="3300" dirty="0">
                <a:solidFill>
                  <a:schemeClr val="accent1">
                    <a:lumMod val="50000"/>
                  </a:schemeClr>
                </a:solidFill>
              </a:rPr>
              <a:t> software:</a:t>
            </a:r>
          </a:p>
          <a:p>
            <a:pPr algn="ctr"/>
            <a:r>
              <a:rPr lang="en-GB" sz="3300" dirty="0">
                <a:solidFill>
                  <a:schemeClr val="accent1">
                    <a:lumMod val="50000"/>
                  </a:schemeClr>
                </a:solidFill>
                <a:hlinkClick r:id="rId4"/>
              </a:rPr>
              <a:t>https://www.riskterrainmodeling.com</a:t>
            </a:r>
            <a:endParaRPr lang="en-GB" sz="3300" dirty="0">
              <a:solidFill>
                <a:schemeClr val="accent1">
                  <a:lumMod val="50000"/>
                </a:schemeClr>
              </a:solidFill>
            </a:endParaRPr>
          </a:p>
          <a:p>
            <a:pPr algn="ctr"/>
            <a:endParaRPr lang="en-GB" sz="3300" dirty="0">
              <a:solidFill>
                <a:schemeClr val="accent1">
                  <a:lumMod val="50000"/>
                </a:schemeClr>
              </a:solidFill>
            </a:endParaRPr>
          </a:p>
          <a:p>
            <a:pPr algn="ctr"/>
            <a:r>
              <a:rPr lang="en-GB" sz="3300" dirty="0">
                <a:solidFill>
                  <a:schemeClr val="accent1">
                    <a:lumMod val="50000"/>
                  </a:schemeClr>
                </a:solidFill>
                <a:hlinkClick r:id="rId5"/>
              </a:rPr>
              <a:t>andy@simsi.com</a:t>
            </a:r>
            <a:endParaRPr lang="en-GB" sz="3300" dirty="0">
              <a:solidFill>
                <a:schemeClr val="accent1">
                  <a:lumMod val="50000"/>
                </a:schemeClr>
              </a:solidFill>
            </a:endParaRPr>
          </a:p>
          <a:p>
            <a:pPr algn="ctr"/>
            <a:endParaRPr lang="en-GB" b="1" dirty="0">
              <a:solidFill>
                <a:schemeClr val="accent1">
                  <a:lumMod val="50000"/>
                </a:schemeClr>
              </a:solidFill>
            </a:endParaRPr>
          </a:p>
        </p:txBody>
      </p:sp>
    </p:spTree>
    <p:extLst>
      <p:ext uri="{BB962C8B-B14F-4D97-AF65-F5344CB8AC3E}">
        <p14:creationId xmlns:p14="http://schemas.microsoft.com/office/powerpoint/2010/main" val="134253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b="1" dirty="0">
                <a:solidFill>
                  <a:schemeClr val="accent1">
                    <a:lumMod val="50000"/>
                  </a:schemeClr>
                </a:solidFill>
              </a:rPr>
              <a:t>Presentation Overview</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a:xfrm>
            <a:off x="914400" y="1690688"/>
            <a:ext cx="5181600" cy="4351338"/>
          </a:xfrm>
        </p:spPr>
        <p:txBody>
          <a:bodyPr>
            <a:normAutofit/>
          </a:bodyPr>
          <a:lstStyle/>
          <a:p>
            <a:r>
              <a:rPr lang="en-GB" sz="3200" dirty="0">
                <a:solidFill>
                  <a:schemeClr val="accent1">
                    <a:lumMod val="50000"/>
                  </a:schemeClr>
                </a:solidFill>
              </a:rPr>
              <a:t>Determining risk factors</a:t>
            </a:r>
          </a:p>
          <a:p>
            <a:endParaRPr lang="en-GB" sz="3200" dirty="0">
              <a:solidFill>
                <a:schemeClr val="accent1">
                  <a:lumMod val="50000"/>
                </a:schemeClr>
              </a:solidFill>
            </a:endParaRPr>
          </a:p>
          <a:p>
            <a:endParaRPr lang="en-GB" sz="3200" dirty="0">
              <a:solidFill>
                <a:schemeClr val="accent1">
                  <a:lumMod val="50000"/>
                </a:schemeClr>
              </a:solidFill>
            </a:endParaRPr>
          </a:p>
          <a:p>
            <a:endParaRPr lang="en-GB" sz="3200" dirty="0">
              <a:solidFill>
                <a:schemeClr val="accent1">
                  <a:lumMod val="50000"/>
                </a:schemeClr>
              </a:solidFill>
            </a:endParaRPr>
          </a:p>
          <a:p>
            <a:r>
              <a:rPr lang="en-GB" sz="3200" dirty="0">
                <a:solidFill>
                  <a:schemeClr val="accent1">
                    <a:lumMod val="50000"/>
                  </a:schemeClr>
                </a:solidFill>
              </a:rPr>
              <a:t>Modelling the risk factors</a:t>
            </a:r>
          </a:p>
          <a:p>
            <a:endParaRPr lang="en-GB" dirty="0"/>
          </a:p>
        </p:txBody>
      </p:sp>
      <p:sp>
        <p:nvSpPr>
          <p:cNvPr id="4" name="Content Placeholder 3">
            <a:extLst>
              <a:ext uri="{FF2B5EF4-FFF2-40B4-BE49-F238E27FC236}">
                <a16:creationId xmlns:a16="http://schemas.microsoft.com/office/drawing/2014/main" id="{E072B70F-EFBC-D475-9F19-9C301F87BD2A}"/>
              </a:ext>
            </a:extLst>
          </p:cNvPr>
          <p:cNvSpPr>
            <a:spLocks noGrp="1"/>
          </p:cNvSpPr>
          <p:nvPr>
            <p:ph sz="half" idx="2"/>
          </p:nvPr>
        </p:nvSpPr>
        <p:spPr/>
        <p:txBody>
          <a:bodyPr>
            <a:normAutofit/>
          </a:bodyPr>
          <a:lstStyle/>
          <a:p>
            <a:r>
              <a:rPr lang="en-GB" dirty="0">
                <a:solidFill>
                  <a:schemeClr val="accent1">
                    <a:lumMod val="50000"/>
                  </a:schemeClr>
                </a:solidFill>
              </a:rPr>
              <a:t>Literature review</a:t>
            </a:r>
          </a:p>
          <a:p>
            <a:r>
              <a:rPr lang="en-GB" dirty="0">
                <a:solidFill>
                  <a:schemeClr val="accent1">
                    <a:lumMod val="50000"/>
                  </a:schemeClr>
                </a:solidFill>
              </a:rPr>
              <a:t>Comparative analysis of conjunctive cases</a:t>
            </a:r>
          </a:p>
          <a:p>
            <a:r>
              <a:rPr lang="en-GB" dirty="0">
                <a:solidFill>
                  <a:schemeClr val="accent1">
                    <a:lumMod val="50000"/>
                  </a:schemeClr>
                </a:solidFill>
              </a:rPr>
              <a:t>Officer interviews</a:t>
            </a:r>
          </a:p>
          <a:p>
            <a:endParaRPr lang="en-GB" dirty="0">
              <a:solidFill>
                <a:schemeClr val="accent1">
                  <a:lumMod val="50000"/>
                </a:schemeClr>
              </a:solidFill>
            </a:endParaRPr>
          </a:p>
          <a:p>
            <a:r>
              <a:rPr lang="en-GB" dirty="0">
                <a:solidFill>
                  <a:schemeClr val="accent1">
                    <a:lumMod val="50000"/>
                  </a:schemeClr>
                </a:solidFill>
              </a:rPr>
              <a:t>Mapping the locations</a:t>
            </a:r>
          </a:p>
          <a:p>
            <a:r>
              <a:rPr lang="en-GB" dirty="0">
                <a:solidFill>
                  <a:schemeClr val="accent1">
                    <a:lumMod val="50000"/>
                  </a:schemeClr>
                </a:solidFill>
              </a:rPr>
              <a:t>Determining the distance</a:t>
            </a:r>
          </a:p>
          <a:p>
            <a:r>
              <a:rPr lang="en-GB" dirty="0">
                <a:solidFill>
                  <a:schemeClr val="accent1">
                    <a:lumMod val="50000"/>
                  </a:schemeClr>
                </a:solidFill>
              </a:rPr>
              <a:t>Proximity or density</a:t>
            </a:r>
          </a:p>
        </p:txBody>
      </p:sp>
    </p:spTree>
    <p:extLst>
      <p:ext uri="{BB962C8B-B14F-4D97-AF65-F5344CB8AC3E}">
        <p14:creationId xmlns:p14="http://schemas.microsoft.com/office/powerpoint/2010/main" val="17066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20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200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200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b="1" dirty="0">
                <a:solidFill>
                  <a:schemeClr val="accent1">
                    <a:lumMod val="50000"/>
                  </a:schemeClr>
                </a:solidFill>
              </a:rPr>
              <a:t>Presentation Overview</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a:xfrm>
            <a:off x="838201" y="1690688"/>
            <a:ext cx="5181600" cy="2761123"/>
          </a:xfrm>
        </p:spPr>
        <p:txBody>
          <a:bodyPr>
            <a:normAutofit/>
          </a:bodyPr>
          <a:lstStyle/>
          <a:p>
            <a:r>
              <a:rPr lang="en-GB" sz="3200" dirty="0">
                <a:solidFill>
                  <a:schemeClr val="accent1">
                    <a:lumMod val="50000"/>
                  </a:schemeClr>
                </a:solidFill>
              </a:rPr>
              <a:t>The RTM results</a:t>
            </a:r>
          </a:p>
          <a:p>
            <a:pPr marL="0" indent="0">
              <a:buNone/>
            </a:pPr>
            <a:endParaRPr lang="en-GB" sz="3200" dirty="0">
              <a:solidFill>
                <a:schemeClr val="accent1">
                  <a:lumMod val="50000"/>
                </a:schemeClr>
              </a:solidFill>
            </a:endParaRPr>
          </a:p>
          <a:p>
            <a:r>
              <a:rPr lang="en-GB" sz="3200" dirty="0">
                <a:solidFill>
                  <a:schemeClr val="accent1">
                    <a:lumMod val="50000"/>
                  </a:schemeClr>
                </a:solidFill>
              </a:rPr>
              <a:t>Determining the success of the RTM analysis</a:t>
            </a:r>
          </a:p>
          <a:p>
            <a:endParaRPr lang="en-GB" dirty="0"/>
          </a:p>
        </p:txBody>
      </p:sp>
      <p:sp>
        <p:nvSpPr>
          <p:cNvPr id="4" name="Content Placeholder 3">
            <a:extLst>
              <a:ext uri="{FF2B5EF4-FFF2-40B4-BE49-F238E27FC236}">
                <a16:creationId xmlns:a16="http://schemas.microsoft.com/office/drawing/2014/main" id="{E072B70F-EFBC-D475-9F19-9C301F87BD2A}"/>
              </a:ext>
            </a:extLst>
          </p:cNvPr>
          <p:cNvSpPr>
            <a:spLocks noGrp="1"/>
          </p:cNvSpPr>
          <p:nvPr>
            <p:ph sz="half" idx="2"/>
          </p:nvPr>
        </p:nvSpPr>
        <p:spPr>
          <a:xfrm>
            <a:off x="6172200" y="1825625"/>
            <a:ext cx="5181600" cy="2982349"/>
          </a:xfrm>
        </p:spPr>
        <p:txBody>
          <a:bodyPr>
            <a:normAutofit/>
          </a:bodyPr>
          <a:lstStyle/>
          <a:p>
            <a:r>
              <a:rPr lang="en-GB" dirty="0">
                <a:solidFill>
                  <a:schemeClr val="accent1">
                    <a:lumMod val="50000"/>
                  </a:schemeClr>
                </a:solidFill>
              </a:rPr>
              <a:t>Representing the results</a:t>
            </a:r>
          </a:p>
          <a:p>
            <a:endParaRPr lang="en-GB" dirty="0">
              <a:solidFill>
                <a:schemeClr val="accent1">
                  <a:lumMod val="50000"/>
                </a:schemeClr>
              </a:solidFill>
            </a:endParaRPr>
          </a:p>
          <a:p>
            <a:r>
              <a:rPr lang="en-GB" dirty="0">
                <a:solidFill>
                  <a:schemeClr val="accent1">
                    <a:lumMod val="50000"/>
                  </a:schemeClr>
                </a:solidFill>
              </a:rPr>
              <a:t>Testing the accuracy of the results</a:t>
            </a:r>
          </a:p>
          <a:p>
            <a:r>
              <a:rPr lang="en-GB" dirty="0">
                <a:solidFill>
                  <a:schemeClr val="accent1">
                    <a:lumMod val="50000"/>
                  </a:schemeClr>
                </a:solidFill>
              </a:rPr>
              <a:t>Predictive accuracy index scores</a:t>
            </a:r>
          </a:p>
          <a:p>
            <a:r>
              <a:rPr lang="en-GB" dirty="0">
                <a:solidFill>
                  <a:schemeClr val="accent1">
                    <a:lumMod val="50000"/>
                  </a:schemeClr>
                </a:solidFill>
              </a:rPr>
              <a:t>Police officer views</a:t>
            </a:r>
          </a:p>
        </p:txBody>
      </p:sp>
    </p:spTree>
    <p:extLst>
      <p:ext uri="{BB962C8B-B14F-4D97-AF65-F5344CB8AC3E}">
        <p14:creationId xmlns:p14="http://schemas.microsoft.com/office/powerpoint/2010/main" val="24477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0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300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nodeType="afterEffect">
                                  <p:stCondLst>
                                    <p:cond delay="30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b="1" dirty="0">
                <a:solidFill>
                  <a:schemeClr val="accent1">
                    <a:lumMod val="50000"/>
                  </a:schemeClr>
                </a:solidFill>
              </a:rPr>
              <a:t>Introduction</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a:xfrm>
            <a:off x="838200" y="1825625"/>
            <a:ext cx="10767646" cy="4351338"/>
          </a:xfrm>
        </p:spPr>
        <p:txBody>
          <a:bodyPr>
            <a:normAutofit/>
          </a:bodyPr>
          <a:lstStyle/>
          <a:p>
            <a:pPr marL="0" indent="0">
              <a:buNone/>
            </a:pPr>
            <a:r>
              <a:rPr lang="en-GB" sz="3200" dirty="0">
                <a:solidFill>
                  <a:schemeClr val="accent1">
                    <a:lumMod val="50000"/>
                  </a:schemeClr>
                </a:solidFill>
              </a:rPr>
              <a:t>Over 20 years’ experience as a crime intelligence analyst for Lincolnshire Police.</a:t>
            </a:r>
          </a:p>
          <a:p>
            <a:pPr marL="0" indent="0">
              <a:buNone/>
            </a:pPr>
            <a:r>
              <a:rPr lang="en-GB" sz="3200" dirty="0">
                <a:solidFill>
                  <a:schemeClr val="accent1">
                    <a:lumMod val="50000"/>
                  </a:schemeClr>
                </a:solidFill>
              </a:rPr>
              <a:t>Currently the thematic analyst for county lines and drugs for the west of the county. </a:t>
            </a:r>
            <a:endParaRPr lang="en-GB" sz="1900" dirty="0">
              <a:solidFill>
                <a:schemeClr val="accent1">
                  <a:lumMod val="50000"/>
                </a:schemeClr>
              </a:solidFill>
            </a:endParaRPr>
          </a:p>
          <a:p>
            <a:pPr marL="0" indent="0">
              <a:buNone/>
            </a:pPr>
            <a:r>
              <a:rPr lang="en-GB" sz="3200" dirty="0">
                <a:solidFill>
                  <a:schemeClr val="accent1">
                    <a:lumMod val="50000"/>
                  </a:schemeClr>
                </a:solidFill>
              </a:rPr>
              <a:t>Long standing interest in crime mapping techniques.</a:t>
            </a:r>
          </a:p>
          <a:p>
            <a:pPr marL="0" indent="0">
              <a:buNone/>
            </a:pPr>
            <a:r>
              <a:rPr lang="en-GB" sz="3200" dirty="0">
                <a:solidFill>
                  <a:schemeClr val="accent1">
                    <a:lumMod val="50000"/>
                  </a:schemeClr>
                </a:solidFill>
              </a:rPr>
              <a:t>Currently a Professional Doctorate candidate at Keele University.</a:t>
            </a:r>
          </a:p>
          <a:p>
            <a:pPr marL="0" indent="0">
              <a:buNone/>
            </a:pPr>
            <a:endParaRPr lang="en-GB" sz="3200" dirty="0">
              <a:solidFill>
                <a:schemeClr val="accent1">
                  <a:lumMod val="50000"/>
                </a:schemeClr>
              </a:solidFill>
            </a:endParaRPr>
          </a:p>
        </p:txBody>
      </p:sp>
      <p:sp>
        <p:nvSpPr>
          <p:cNvPr id="8" name="TextBox 7">
            <a:extLst>
              <a:ext uri="{FF2B5EF4-FFF2-40B4-BE49-F238E27FC236}">
                <a16:creationId xmlns:a16="http://schemas.microsoft.com/office/drawing/2014/main" id="{2BC20F59-0699-2A65-0CD4-67F9087859A1}"/>
              </a:ext>
            </a:extLst>
          </p:cNvPr>
          <p:cNvSpPr txBox="1"/>
          <p:nvPr/>
        </p:nvSpPr>
        <p:spPr>
          <a:xfrm>
            <a:off x="4540348" y="5807631"/>
            <a:ext cx="3703320" cy="461665"/>
          </a:xfrm>
          <a:prstGeom prst="rect">
            <a:avLst/>
          </a:prstGeom>
          <a:noFill/>
        </p:spPr>
        <p:txBody>
          <a:bodyPr wrap="square">
            <a:spAutoFit/>
          </a:bodyPr>
          <a:lstStyle/>
          <a:p>
            <a:pPr marL="0" indent="0">
              <a:buNone/>
            </a:pPr>
            <a:r>
              <a:rPr lang="en-GB" sz="2400" dirty="0">
                <a:solidFill>
                  <a:schemeClr val="accent1">
                    <a:lumMod val="50000"/>
                  </a:schemeClr>
                </a:solidFill>
              </a:rPr>
              <a:t>Hayley.Fox@Lincs.police.uk</a:t>
            </a:r>
          </a:p>
        </p:txBody>
      </p:sp>
    </p:spTree>
    <p:extLst>
      <p:ext uri="{BB962C8B-B14F-4D97-AF65-F5344CB8AC3E}">
        <p14:creationId xmlns:p14="http://schemas.microsoft.com/office/powerpoint/2010/main" val="53531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b="1" dirty="0">
                <a:solidFill>
                  <a:schemeClr val="accent1">
                    <a:lumMod val="50000"/>
                  </a:schemeClr>
                </a:solidFill>
              </a:rPr>
              <a:t>Introduction to Risk Terrain Modelling (RTM)</a:t>
            </a:r>
          </a:p>
        </p:txBody>
      </p:sp>
      <p:sp>
        <p:nvSpPr>
          <p:cNvPr id="5" name="TextBox 4">
            <a:extLst>
              <a:ext uri="{FF2B5EF4-FFF2-40B4-BE49-F238E27FC236}">
                <a16:creationId xmlns:a16="http://schemas.microsoft.com/office/drawing/2014/main" id="{68D0C571-7252-1E61-E765-79DAC1565AE4}"/>
              </a:ext>
            </a:extLst>
          </p:cNvPr>
          <p:cNvSpPr txBox="1"/>
          <p:nvPr/>
        </p:nvSpPr>
        <p:spPr>
          <a:xfrm>
            <a:off x="838200" y="2044005"/>
            <a:ext cx="10515600" cy="1384995"/>
          </a:xfrm>
          <a:prstGeom prst="rect">
            <a:avLst/>
          </a:prstGeom>
          <a:noFill/>
        </p:spPr>
        <p:txBody>
          <a:bodyPr wrap="square">
            <a:spAutoFit/>
          </a:bodyPr>
          <a:lstStyle/>
          <a:p>
            <a:r>
              <a:rPr lang="en-GB" sz="2800" dirty="0">
                <a:solidFill>
                  <a:schemeClr val="accent1">
                    <a:lumMod val="50000"/>
                  </a:schemeClr>
                </a:solidFill>
              </a:rPr>
              <a:t>‘Risk values in an RTM do not suggest the inevitability of crime. Instead, they point to locations where, if the conditions are right, the risk of illegal </a:t>
            </a:r>
            <a:r>
              <a:rPr lang="en-GB" sz="2800" dirty="0" err="1">
                <a:solidFill>
                  <a:schemeClr val="accent1">
                    <a:lumMod val="50000"/>
                  </a:schemeClr>
                </a:solidFill>
              </a:rPr>
              <a:t>behavior</a:t>
            </a:r>
            <a:r>
              <a:rPr lang="en-GB" sz="2800" dirty="0">
                <a:solidFill>
                  <a:schemeClr val="accent1">
                    <a:lumMod val="50000"/>
                  </a:schemeClr>
                </a:solidFill>
              </a:rPr>
              <a:t> will be high.’ (Caplan et al. 2015)</a:t>
            </a:r>
          </a:p>
        </p:txBody>
      </p:sp>
      <p:sp>
        <p:nvSpPr>
          <p:cNvPr id="3" name="TextBox 2">
            <a:extLst>
              <a:ext uri="{FF2B5EF4-FFF2-40B4-BE49-F238E27FC236}">
                <a16:creationId xmlns:a16="http://schemas.microsoft.com/office/drawing/2014/main" id="{1CC25895-DD63-428B-0616-DD4725C6D2E6}"/>
              </a:ext>
            </a:extLst>
          </p:cNvPr>
          <p:cNvSpPr txBox="1"/>
          <p:nvPr/>
        </p:nvSpPr>
        <p:spPr>
          <a:xfrm>
            <a:off x="838200" y="3789691"/>
            <a:ext cx="10515600" cy="1815882"/>
          </a:xfrm>
          <a:prstGeom prst="rect">
            <a:avLst/>
          </a:prstGeom>
          <a:noFill/>
        </p:spPr>
        <p:txBody>
          <a:bodyPr wrap="square">
            <a:spAutoFit/>
          </a:bodyPr>
          <a:lstStyle/>
          <a:p>
            <a:r>
              <a:rPr lang="en-GB" sz="2800" dirty="0">
                <a:solidFill>
                  <a:schemeClr val="accent1">
                    <a:lumMod val="50000"/>
                  </a:schemeClr>
                </a:solidFill>
              </a:rPr>
              <a:t>‘Essentially, RTM is an analytical tool that allows for the creation of an intuitive and detailed analysis of the underlying risk factors present in a landscape, assisting in our understanding of why crime is occurring in specific locales.’ (</a:t>
            </a:r>
            <a:r>
              <a:rPr lang="en-GB" sz="2800" dirty="0" err="1">
                <a:solidFill>
                  <a:schemeClr val="accent1">
                    <a:lumMod val="50000"/>
                  </a:schemeClr>
                </a:solidFill>
              </a:rPr>
              <a:t>Drawve</a:t>
            </a:r>
            <a:r>
              <a:rPr lang="en-GB" sz="2800" dirty="0">
                <a:solidFill>
                  <a:schemeClr val="accent1">
                    <a:lumMod val="50000"/>
                  </a:schemeClr>
                </a:solidFill>
              </a:rPr>
              <a:t>, Thomas &amp; Walker 2016)</a:t>
            </a:r>
          </a:p>
        </p:txBody>
      </p:sp>
    </p:spTree>
    <p:extLst>
      <p:ext uri="{BB962C8B-B14F-4D97-AF65-F5344CB8AC3E}">
        <p14:creationId xmlns:p14="http://schemas.microsoft.com/office/powerpoint/2010/main" val="3022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p:txBody>
          <a:bodyPr/>
          <a:lstStyle/>
          <a:p>
            <a:pPr algn="ctr"/>
            <a:r>
              <a:rPr lang="en-GB" sz="4400" b="1" dirty="0">
                <a:solidFill>
                  <a:schemeClr val="accent1">
                    <a:lumMod val="50000"/>
                  </a:schemeClr>
                </a:solidFill>
              </a:rPr>
              <a:t>Key criminological concepts used in RTM</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a:xfrm>
            <a:off x="838200" y="2808563"/>
            <a:ext cx="10767646" cy="2357755"/>
          </a:xfrm>
        </p:spPr>
        <p:txBody>
          <a:bodyPr>
            <a:normAutofit fontScale="85000" lnSpcReduction="20000"/>
          </a:bodyPr>
          <a:lstStyle/>
          <a:p>
            <a:r>
              <a:rPr lang="en-GB" sz="3200" dirty="0">
                <a:solidFill>
                  <a:schemeClr val="accent1">
                    <a:lumMod val="50000"/>
                  </a:schemeClr>
                </a:solidFill>
              </a:rPr>
              <a:t>Risky facilities and the 80-20 rule (Clarke &amp; Eck 2007)</a:t>
            </a:r>
          </a:p>
          <a:p>
            <a:r>
              <a:rPr lang="en-GB" sz="3200" dirty="0">
                <a:solidFill>
                  <a:schemeClr val="accent1">
                    <a:lumMod val="50000"/>
                  </a:schemeClr>
                </a:solidFill>
              </a:rPr>
              <a:t>Theory of risky places (Caplan &amp; Kennedy 2013)</a:t>
            </a:r>
          </a:p>
          <a:p>
            <a:r>
              <a:rPr lang="en-GB" sz="3200" dirty="0">
                <a:solidFill>
                  <a:schemeClr val="accent1">
                    <a:lumMod val="50000"/>
                  </a:schemeClr>
                </a:solidFill>
              </a:rPr>
              <a:t>Routine activity theory (Cohen &amp; Felson 1979)</a:t>
            </a:r>
          </a:p>
          <a:p>
            <a:r>
              <a:rPr lang="en-GB" sz="3200" dirty="0">
                <a:solidFill>
                  <a:schemeClr val="accent1">
                    <a:lumMod val="50000"/>
                  </a:schemeClr>
                </a:solidFill>
              </a:rPr>
              <a:t>Environmental backcloth (</a:t>
            </a:r>
            <a:r>
              <a:rPr lang="en-GB" sz="3200" dirty="0" err="1">
                <a:solidFill>
                  <a:schemeClr val="accent1">
                    <a:lumMod val="50000"/>
                  </a:schemeClr>
                </a:solidFill>
              </a:rPr>
              <a:t>Brantingham</a:t>
            </a:r>
            <a:r>
              <a:rPr lang="en-GB" sz="3200" dirty="0">
                <a:solidFill>
                  <a:schemeClr val="accent1">
                    <a:lumMod val="50000"/>
                  </a:schemeClr>
                </a:solidFill>
              </a:rPr>
              <a:t> &amp; </a:t>
            </a:r>
            <a:r>
              <a:rPr lang="en-GB" sz="3200" dirty="0" err="1">
                <a:solidFill>
                  <a:schemeClr val="accent1">
                    <a:lumMod val="50000"/>
                  </a:schemeClr>
                </a:solidFill>
              </a:rPr>
              <a:t>Brantingham</a:t>
            </a:r>
            <a:r>
              <a:rPr lang="en-GB" sz="3200" dirty="0">
                <a:solidFill>
                  <a:schemeClr val="accent1">
                    <a:lumMod val="50000"/>
                  </a:schemeClr>
                </a:solidFill>
              </a:rPr>
              <a:t> 1981)</a:t>
            </a:r>
          </a:p>
          <a:p>
            <a:r>
              <a:rPr lang="en-GB" sz="3200" dirty="0">
                <a:solidFill>
                  <a:schemeClr val="accent1">
                    <a:lumMod val="50000"/>
                  </a:schemeClr>
                </a:solidFill>
              </a:rPr>
              <a:t>Crime pattern theory, crime generators and attractors (</a:t>
            </a:r>
            <a:r>
              <a:rPr lang="en-GB" sz="3200" dirty="0" err="1">
                <a:solidFill>
                  <a:schemeClr val="accent1">
                    <a:lumMod val="50000"/>
                  </a:schemeClr>
                </a:solidFill>
              </a:rPr>
              <a:t>Brantingham</a:t>
            </a:r>
            <a:r>
              <a:rPr lang="en-GB" sz="3200" dirty="0">
                <a:solidFill>
                  <a:schemeClr val="accent1">
                    <a:lumMod val="50000"/>
                  </a:schemeClr>
                </a:solidFill>
              </a:rPr>
              <a:t> &amp; </a:t>
            </a:r>
            <a:r>
              <a:rPr lang="en-GB" sz="3200" dirty="0" err="1">
                <a:solidFill>
                  <a:schemeClr val="accent1">
                    <a:lumMod val="50000"/>
                  </a:schemeClr>
                </a:solidFill>
              </a:rPr>
              <a:t>Brantingham</a:t>
            </a:r>
            <a:r>
              <a:rPr lang="en-GB" sz="3200" dirty="0">
                <a:solidFill>
                  <a:schemeClr val="accent1">
                    <a:lumMod val="50000"/>
                  </a:schemeClr>
                </a:solidFill>
              </a:rPr>
              <a:t> 1993)</a:t>
            </a:r>
          </a:p>
        </p:txBody>
      </p:sp>
      <p:sp>
        <p:nvSpPr>
          <p:cNvPr id="5" name="TextBox 4">
            <a:extLst>
              <a:ext uri="{FF2B5EF4-FFF2-40B4-BE49-F238E27FC236}">
                <a16:creationId xmlns:a16="http://schemas.microsoft.com/office/drawing/2014/main" id="{1A1D7547-4F9A-B2C1-4237-65262F2CD39F}"/>
              </a:ext>
            </a:extLst>
          </p:cNvPr>
          <p:cNvSpPr txBox="1"/>
          <p:nvPr/>
        </p:nvSpPr>
        <p:spPr>
          <a:xfrm>
            <a:off x="960120" y="1980706"/>
            <a:ext cx="10271760" cy="2246769"/>
          </a:xfrm>
          <a:prstGeom prst="rect">
            <a:avLst/>
          </a:prstGeom>
          <a:noFill/>
        </p:spPr>
        <p:txBody>
          <a:bodyPr wrap="square">
            <a:spAutoFit/>
          </a:bodyPr>
          <a:lstStyle/>
          <a:p>
            <a:r>
              <a:rPr lang="en-GB" sz="2800" dirty="0">
                <a:solidFill>
                  <a:schemeClr val="accent1">
                    <a:lumMod val="50000"/>
                  </a:schemeClr>
                </a:solidFill>
              </a:rPr>
              <a:t>‘RTM draws on concepts derived from environmental criminological perspectives, prior literature, and a familiarity with an area to forecast crime in reference to the environmental backcloth (</a:t>
            </a:r>
            <a:r>
              <a:rPr lang="en-GB" sz="2800" dirty="0" err="1">
                <a:solidFill>
                  <a:schemeClr val="accent1">
                    <a:lumMod val="50000"/>
                  </a:schemeClr>
                </a:solidFill>
              </a:rPr>
              <a:t>Brantingham</a:t>
            </a:r>
            <a:r>
              <a:rPr lang="en-GB" sz="2800" dirty="0">
                <a:solidFill>
                  <a:schemeClr val="accent1">
                    <a:lumMod val="50000"/>
                  </a:schemeClr>
                </a:solidFill>
              </a:rPr>
              <a:t> &amp; </a:t>
            </a:r>
            <a:r>
              <a:rPr lang="en-GB" sz="2800" dirty="0" err="1">
                <a:solidFill>
                  <a:schemeClr val="accent1">
                    <a:lumMod val="50000"/>
                  </a:schemeClr>
                </a:solidFill>
              </a:rPr>
              <a:t>Brantingham</a:t>
            </a:r>
            <a:r>
              <a:rPr lang="en-GB" sz="2800" dirty="0">
                <a:solidFill>
                  <a:schemeClr val="accent1">
                    <a:lumMod val="50000"/>
                  </a:schemeClr>
                </a:solidFill>
              </a:rPr>
              <a:t>, 1995).’ </a:t>
            </a:r>
          </a:p>
          <a:p>
            <a:r>
              <a:rPr lang="en-GB" sz="2800" dirty="0">
                <a:solidFill>
                  <a:schemeClr val="accent1">
                    <a:lumMod val="50000"/>
                  </a:schemeClr>
                </a:solidFill>
              </a:rPr>
              <a:t>(</a:t>
            </a:r>
            <a:r>
              <a:rPr lang="en-GB" sz="2800" dirty="0" err="1">
                <a:solidFill>
                  <a:schemeClr val="accent1">
                    <a:lumMod val="50000"/>
                  </a:schemeClr>
                </a:solidFill>
              </a:rPr>
              <a:t>Drawve</a:t>
            </a:r>
            <a:r>
              <a:rPr lang="en-GB" sz="2800" dirty="0">
                <a:solidFill>
                  <a:schemeClr val="accent1">
                    <a:lumMod val="50000"/>
                  </a:schemeClr>
                </a:solidFill>
              </a:rPr>
              <a:t>, Thomas &amp; Walker 2016)</a:t>
            </a:r>
          </a:p>
        </p:txBody>
      </p:sp>
      <p:pic>
        <p:nvPicPr>
          <p:cNvPr id="4" name="Picture 3" descr="A diagram of a network&#10;&#10;Description automatically generated">
            <a:extLst>
              <a:ext uri="{FF2B5EF4-FFF2-40B4-BE49-F238E27FC236}">
                <a16:creationId xmlns:a16="http://schemas.microsoft.com/office/drawing/2014/main" id="{ED32812B-A9BE-E801-22D8-A8FC68F91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1539324"/>
            <a:ext cx="10257949" cy="4896231"/>
          </a:xfrm>
          <a:prstGeom prst="rect">
            <a:avLst/>
          </a:prstGeom>
        </p:spPr>
      </p:pic>
    </p:spTree>
    <p:extLst>
      <p:ext uri="{BB962C8B-B14F-4D97-AF65-F5344CB8AC3E}">
        <p14:creationId xmlns:p14="http://schemas.microsoft.com/office/powerpoint/2010/main" val="13029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10000"/>
                                  </p:stCondLst>
                                  <p:childTnLst>
                                    <p:set>
                                      <p:cBhvr>
                                        <p:cTn id="9" dur="1" fill="hold">
                                          <p:stCondLst>
                                            <p:cond delay="0"/>
                                          </p:stCondLst>
                                        </p:cTn>
                                        <p:tgtEl>
                                          <p:spTgt spid="4"/>
                                        </p:tgtEl>
                                        <p:attrNameLst>
                                          <p:attrName>style.visibility</p:attrName>
                                        </p:attrNameLst>
                                      </p:cBhvr>
                                      <p:to>
                                        <p:strVal val="hidden"/>
                                      </p:to>
                                    </p:set>
                                  </p:childTnLst>
                                </p:cTn>
                              </p:par>
                              <p:par>
                                <p:cTn id="10" presetID="1" presetClass="exit" presetSubtype="0" fill="hold" grpId="0" nodeType="withEffect">
                                  <p:stCondLst>
                                    <p:cond delay="1000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10000"/>
                            </p:stCondLst>
                            <p:childTnLst>
                              <p:par>
                                <p:cTn id="13" presetID="1" presetClass="entr" presetSubtype="0" fill="hold" nodeType="afterEffect">
                                  <p:stCondLst>
                                    <p:cond delay="200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12000"/>
                            </p:stCondLst>
                            <p:childTnLst>
                              <p:par>
                                <p:cTn id="16" presetID="1" presetClass="entr" presetSubtype="0" fill="hold" nodeType="afterEffect">
                                  <p:stCondLst>
                                    <p:cond delay="300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15000"/>
                            </p:stCondLst>
                            <p:childTnLst>
                              <p:par>
                                <p:cTn id="19" presetID="1" presetClass="entr" presetSubtype="0" fill="hold" nodeType="afterEffect">
                                  <p:stCondLst>
                                    <p:cond delay="300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18000"/>
                            </p:stCondLst>
                            <p:childTnLst>
                              <p:par>
                                <p:cTn id="22" presetID="1" presetClass="entr" presetSubtype="0" fill="hold" nodeType="afterEffect">
                                  <p:stCondLst>
                                    <p:cond delay="200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20000"/>
                            </p:stCondLst>
                            <p:childTnLst>
                              <p:par>
                                <p:cTn id="25" presetID="1" presetClass="entr" presetSubtype="0" fill="hold"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4537FE-5DB4-6B52-3B79-273BFA166F7E}"/>
              </a:ext>
            </a:extLst>
          </p:cNvPr>
          <p:cNvSpPr txBox="1"/>
          <p:nvPr/>
        </p:nvSpPr>
        <p:spPr>
          <a:xfrm>
            <a:off x="1866900" y="4027185"/>
            <a:ext cx="9486900" cy="2246769"/>
          </a:xfrm>
          <a:prstGeom prst="rect">
            <a:avLst/>
          </a:prstGeom>
          <a:noFill/>
        </p:spPr>
        <p:txBody>
          <a:bodyPr wrap="square" rtlCol="0">
            <a:spAutoFit/>
          </a:bodyPr>
          <a:lstStyle/>
          <a:p>
            <a:r>
              <a:rPr lang="en-GB" sz="2800" dirty="0">
                <a:solidFill>
                  <a:schemeClr val="accent1">
                    <a:lumMod val="50000"/>
                  </a:schemeClr>
                </a:solidFill>
              </a:rPr>
              <a:t>Systematic review by </a:t>
            </a:r>
            <a:r>
              <a:rPr lang="en-GB" sz="2800" dirty="0" err="1">
                <a:solidFill>
                  <a:schemeClr val="accent1">
                    <a:lumMod val="50000"/>
                  </a:schemeClr>
                </a:solidFill>
              </a:rPr>
              <a:t>Marchment</a:t>
            </a:r>
            <a:r>
              <a:rPr lang="en-GB" sz="2800" dirty="0">
                <a:solidFill>
                  <a:schemeClr val="accent1">
                    <a:lumMod val="50000"/>
                  </a:schemeClr>
                </a:solidFill>
              </a:rPr>
              <a:t> &amp; Gill (2021):</a:t>
            </a:r>
          </a:p>
          <a:p>
            <a:r>
              <a:rPr lang="en-GB" sz="2800" dirty="0">
                <a:solidFill>
                  <a:schemeClr val="accent1">
                    <a:lumMod val="50000"/>
                  </a:schemeClr>
                </a:solidFill>
              </a:rPr>
              <a:t>25 studies, 12 crime types</a:t>
            </a:r>
          </a:p>
          <a:p>
            <a:r>
              <a:rPr lang="en-GB" sz="2800" dirty="0">
                <a:solidFill>
                  <a:schemeClr val="accent1">
                    <a:lumMod val="50000"/>
                  </a:schemeClr>
                </a:solidFill>
              </a:rPr>
              <a:t>RTM successful in identifying at risk places for acquisitive crimes, violent crimes, child maltreatment, terrorism, drug related crimes and driving whilst intoxicated.</a:t>
            </a:r>
          </a:p>
        </p:txBody>
      </p:sp>
      <p:sp>
        <p:nvSpPr>
          <p:cNvPr id="9" name="Title 1">
            <a:extLst>
              <a:ext uri="{FF2B5EF4-FFF2-40B4-BE49-F238E27FC236}">
                <a16:creationId xmlns:a16="http://schemas.microsoft.com/office/drawing/2014/main" id="{D40F6FBC-2B18-9969-7CED-8D560955F467}"/>
              </a:ext>
            </a:extLst>
          </p:cNvPr>
          <p:cNvSpPr>
            <a:spLocks noGrp="1"/>
          </p:cNvSpPr>
          <p:nvPr>
            <p:ph type="title"/>
          </p:nvPr>
        </p:nvSpPr>
        <p:spPr>
          <a:xfrm>
            <a:off x="838200" y="365125"/>
            <a:ext cx="10515600" cy="1325563"/>
          </a:xfrm>
        </p:spPr>
        <p:txBody>
          <a:bodyPr/>
          <a:lstStyle/>
          <a:p>
            <a:pPr algn="ctr"/>
            <a:r>
              <a:rPr lang="en-GB" b="1" dirty="0">
                <a:solidFill>
                  <a:schemeClr val="accent1">
                    <a:lumMod val="50000"/>
                  </a:schemeClr>
                </a:solidFill>
              </a:rPr>
              <a:t>Why use RTM?</a:t>
            </a:r>
          </a:p>
        </p:txBody>
      </p:sp>
      <p:sp>
        <p:nvSpPr>
          <p:cNvPr id="2" name="TextBox 1">
            <a:extLst>
              <a:ext uri="{FF2B5EF4-FFF2-40B4-BE49-F238E27FC236}">
                <a16:creationId xmlns:a16="http://schemas.microsoft.com/office/drawing/2014/main" id="{112F3FB7-5673-7624-EA1C-46663899DB9F}"/>
              </a:ext>
            </a:extLst>
          </p:cNvPr>
          <p:cNvSpPr txBox="1"/>
          <p:nvPr/>
        </p:nvSpPr>
        <p:spPr>
          <a:xfrm>
            <a:off x="838200" y="1634463"/>
            <a:ext cx="10767646" cy="2246769"/>
          </a:xfrm>
          <a:prstGeom prst="rect">
            <a:avLst/>
          </a:prstGeom>
          <a:noFill/>
        </p:spPr>
        <p:txBody>
          <a:bodyPr wrap="square">
            <a:spAutoFit/>
          </a:bodyPr>
          <a:lstStyle/>
          <a:p>
            <a:r>
              <a:rPr lang="en-GB" sz="2800" dirty="0">
                <a:solidFill>
                  <a:schemeClr val="accent1">
                    <a:lumMod val="50000"/>
                  </a:schemeClr>
                </a:solidFill>
              </a:rPr>
              <a:t>‘RTM diagnoses the underlying spatial factors that create risk at high-crime places. Police interventions are then designed to suppress crime in the short term and mitigate spatial risk factors at these areas to make them less attractive to criminals in the long term’ (Caplan, Kennedy, and Piza 2014).</a:t>
            </a:r>
          </a:p>
        </p:txBody>
      </p:sp>
    </p:spTree>
    <p:extLst>
      <p:ext uri="{BB962C8B-B14F-4D97-AF65-F5344CB8AC3E}">
        <p14:creationId xmlns:p14="http://schemas.microsoft.com/office/powerpoint/2010/main" val="25770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nodeType="afterEffect">
                                  <p:stCondLst>
                                    <p:cond delay="40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E4EB-BCB3-60FD-F9D4-86BCF5D2D1A9}"/>
              </a:ext>
            </a:extLst>
          </p:cNvPr>
          <p:cNvSpPr>
            <a:spLocks noGrp="1"/>
          </p:cNvSpPr>
          <p:nvPr>
            <p:ph type="title"/>
          </p:nvPr>
        </p:nvSpPr>
        <p:spPr>
          <a:xfrm>
            <a:off x="705465" y="500062"/>
            <a:ext cx="10515600" cy="1325563"/>
          </a:xfrm>
        </p:spPr>
        <p:txBody>
          <a:bodyPr/>
          <a:lstStyle/>
          <a:p>
            <a:pPr algn="ctr"/>
            <a:r>
              <a:rPr lang="en-GB" b="1" dirty="0">
                <a:solidFill>
                  <a:schemeClr val="accent1">
                    <a:lumMod val="50000"/>
                  </a:schemeClr>
                </a:solidFill>
              </a:rPr>
              <a:t>Examples of RTM</a:t>
            </a:r>
          </a:p>
        </p:txBody>
      </p:sp>
      <p:sp>
        <p:nvSpPr>
          <p:cNvPr id="3" name="Content Placeholder 2">
            <a:extLst>
              <a:ext uri="{FF2B5EF4-FFF2-40B4-BE49-F238E27FC236}">
                <a16:creationId xmlns:a16="http://schemas.microsoft.com/office/drawing/2014/main" id="{BF34D4B1-76E3-D41B-C6D9-A733B0D40CA8}"/>
              </a:ext>
            </a:extLst>
          </p:cNvPr>
          <p:cNvSpPr>
            <a:spLocks noGrp="1"/>
          </p:cNvSpPr>
          <p:nvPr>
            <p:ph sz="half" idx="1"/>
          </p:nvPr>
        </p:nvSpPr>
        <p:spPr>
          <a:xfrm>
            <a:off x="838200" y="1825625"/>
            <a:ext cx="10767646" cy="4351338"/>
          </a:xfrm>
        </p:spPr>
        <p:txBody>
          <a:bodyPr>
            <a:normAutofit lnSpcReduction="10000"/>
          </a:bodyPr>
          <a:lstStyle/>
          <a:p>
            <a:r>
              <a:rPr lang="en-GB" sz="2400" dirty="0">
                <a:solidFill>
                  <a:schemeClr val="accent1">
                    <a:lumMod val="50000"/>
                  </a:schemeClr>
                </a:solidFill>
              </a:rPr>
              <a:t>Place based correlates of Motor Vehicle Theft and Recovery (Piza, Feng, Kennedy &amp; Caplan 2017)</a:t>
            </a:r>
          </a:p>
          <a:p>
            <a:r>
              <a:rPr lang="en-GB" sz="2400" dirty="0">
                <a:solidFill>
                  <a:schemeClr val="accent1">
                    <a:lumMod val="50000"/>
                  </a:schemeClr>
                </a:solidFill>
              </a:rPr>
              <a:t>Vehicle collisions (</a:t>
            </a:r>
            <a:r>
              <a:rPr lang="en-GB" sz="2400" dirty="0" err="1">
                <a:solidFill>
                  <a:schemeClr val="accent1">
                    <a:lumMod val="50000"/>
                  </a:schemeClr>
                </a:solidFill>
              </a:rPr>
              <a:t>Drawve</a:t>
            </a:r>
            <a:r>
              <a:rPr lang="en-GB" sz="2400" dirty="0">
                <a:solidFill>
                  <a:schemeClr val="accent1">
                    <a:lumMod val="50000"/>
                  </a:schemeClr>
                </a:solidFill>
              </a:rPr>
              <a:t>, Grubb, Steinman &amp; </a:t>
            </a:r>
            <a:r>
              <a:rPr lang="en-GB" sz="2400" dirty="0" err="1">
                <a:solidFill>
                  <a:schemeClr val="accent1">
                    <a:lumMod val="50000"/>
                  </a:schemeClr>
                </a:solidFill>
              </a:rPr>
              <a:t>Belongie</a:t>
            </a:r>
            <a:r>
              <a:rPr lang="en-GB" sz="2400" dirty="0">
                <a:solidFill>
                  <a:schemeClr val="accent1">
                    <a:lumMod val="50000"/>
                  </a:schemeClr>
                </a:solidFill>
              </a:rPr>
              <a:t> 2019)</a:t>
            </a:r>
          </a:p>
          <a:p>
            <a:r>
              <a:rPr lang="en-GB" sz="2400" dirty="0">
                <a:solidFill>
                  <a:schemeClr val="accent1">
                    <a:lumMod val="50000"/>
                  </a:schemeClr>
                </a:solidFill>
              </a:rPr>
              <a:t>Road safety (</a:t>
            </a:r>
            <a:r>
              <a:rPr lang="en-GB" sz="2400" dirty="0" err="1">
                <a:solidFill>
                  <a:schemeClr val="accent1">
                    <a:lumMod val="50000"/>
                  </a:schemeClr>
                </a:solidFill>
              </a:rPr>
              <a:t>Sieveneck</a:t>
            </a:r>
            <a:r>
              <a:rPr lang="en-GB" sz="2400" dirty="0">
                <a:solidFill>
                  <a:schemeClr val="accent1">
                    <a:lumMod val="50000"/>
                  </a:schemeClr>
                </a:solidFill>
              </a:rPr>
              <a:t> &amp; Sutter 2021)</a:t>
            </a:r>
          </a:p>
          <a:p>
            <a:r>
              <a:rPr lang="en-GB" sz="2400" dirty="0">
                <a:solidFill>
                  <a:schemeClr val="accent1">
                    <a:lumMod val="50000"/>
                  </a:schemeClr>
                </a:solidFill>
              </a:rPr>
              <a:t>Illicit drug markets in Bogota, Columbia (Escudero &amp; Ramirez 2018)</a:t>
            </a:r>
          </a:p>
          <a:p>
            <a:r>
              <a:rPr lang="en-GB" sz="2400" dirty="0">
                <a:solidFill>
                  <a:schemeClr val="accent1">
                    <a:lumMod val="50000"/>
                  </a:schemeClr>
                </a:solidFill>
              </a:rPr>
              <a:t>Violence (</a:t>
            </a:r>
            <a:r>
              <a:rPr lang="en-GB" sz="2400" dirty="0" err="1">
                <a:solidFill>
                  <a:schemeClr val="accent1">
                    <a:lumMod val="50000"/>
                  </a:schemeClr>
                </a:solidFill>
              </a:rPr>
              <a:t>Gerrell</a:t>
            </a:r>
            <a:r>
              <a:rPr lang="en-GB" sz="2400" dirty="0">
                <a:solidFill>
                  <a:schemeClr val="accent1">
                    <a:lumMod val="50000"/>
                  </a:schemeClr>
                </a:solidFill>
              </a:rPr>
              <a:t> 2018), (Gimenez-Santana, Caplan &amp; </a:t>
            </a:r>
            <a:r>
              <a:rPr lang="en-GB" sz="2400" dirty="0" err="1">
                <a:solidFill>
                  <a:schemeClr val="accent1">
                    <a:lumMod val="50000"/>
                  </a:schemeClr>
                </a:solidFill>
              </a:rPr>
              <a:t>Drawve</a:t>
            </a:r>
            <a:r>
              <a:rPr lang="en-GB" sz="2400" dirty="0">
                <a:solidFill>
                  <a:schemeClr val="accent1">
                    <a:lumMod val="50000"/>
                  </a:schemeClr>
                </a:solidFill>
              </a:rPr>
              <a:t> 2018)</a:t>
            </a:r>
          </a:p>
          <a:p>
            <a:r>
              <a:rPr lang="en-GB" sz="2400" dirty="0">
                <a:solidFill>
                  <a:schemeClr val="accent1">
                    <a:lumMod val="50000"/>
                  </a:schemeClr>
                </a:solidFill>
              </a:rPr>
              <a:t>Burglary (</a:t>
            </a:r>
            <a:r>
              <a:rPr lang="en-GB" sz="2400" dirty="0" err="1">
                <a:solidFill>
                  <a:schemeClr val="accent1">
                    <a:lumMod val="50000"/>
                  </a:schemeClr>
                </a:solidFill>
              </a:rPr>
              <a:t>Moreto</a:t>
            </a:r>
            <a:r>
              <a:rPr lang="en-GB" sz="2400" dirty="0">
                <a:solidFill>
                  <a:schemeClr val="accent1">
                    <a:lumMod val="50000"/>
                  </a:schemeClr>
                </a:solidFill>
              </a:rPr>
              <a:t> 2010), (Caplan, Kennedy, Barnum &amp; Piza 2015)</a:t>
            </a:r>
          </a:p>
          <a:p>
            <a:r>
              <a:rPr lang="en-GB" sz="2400" dirty="0">
                <a:solidFill>
                  <a:schemeClr val="accent1">
                    <a:lumMod val="50000"/>
                  </a:schemeClr>
                </a:solidFill>
              </a:rPr>
              <a:t>Homeless related crime (Yoo &amp; Wheeler 2019)</a:t>
            </a:r>
          </a:p>
          <a:p>
            <a:r>
              <a:rPr lang="en-GB" sz="2400" dirty="0">
                <a:solidFill>
                  <a:schemeClr val="accent1">
                    <a:lumMod val="50000"/>
                  </a:schemeClr>
                </a:solidFill>
              </a:rPr>
              <a:t>Burglary and theft from vehicles (</a:t>
            </a:r>
            <a:r>
              <a:rPr lang="en-GB" sz="2400" dirty="0" err="1">
                <a:solidFill>
                  <a:schemeClr val="accent1">
                    <a:lumMod val="50000"/>
                  </a:schemeClr>
                </a:solidFill>
              </a:rPr>
              <a:t>Vildosola</a:t>
            </a:r>
            <a:r>
              <a:rPr lang="en-GB" sz="2400" dirty="0">
                <a:solidFill>
                  <a:schemeClr val="accent1">
                    <a:lumMod val="50000"/>
                  </a:schemeClr>
                </a:solidFill>
              </a:rPr>
              <a:t>, Carter, </a:t>
            </a:r>
            <a:r>
              <a:rPr lang="en-GB" sz="2400" dirty="0" err="1">
                <a:solidFill>
                  <a:schemeClr val="accent1">
                    <a:lumMod val="50000"/>
                  </a:schemeClr>
                </a:solidFill>
              </a:rPr>
              <a:t>Louderback</a:t>
            </a:r>
            <a:r>
              <a:rPr lang="en-GB" sz="2400" dirty="0">
                <a:solidFill>
                  <a:schemeClr val="accent1">
                    <a:lumMod val="50000"/>
                  </a:schemeClr>
                </a:solidFill>
              </a:rPr>
              <a:t> &amp; Roy 2020)</a:t>
            </a:r>
          </a:p>
          <a:p>
            <a:r>
              <a:rPr lang="en-GB" sz="2400" dirty="0">
                <a:solidFill>
                  <a:schemeClr val="accent1">
                    <a:lumMod val="50000"/>
                  </a:schemeClr>
                </a:solidFill>
              </a:rPr>
              <a:t>Marijuana Cultivation sites (Richardson 2019)</a:t>
            </a:r>
          </a:p>
          <a:p>
            <a:endParaRPr lang="en-GB" sz="2400" dirty="0">
              <a:solidFill>
                <a:schemeClr val="accent1">
                  <a:lumMod val="50000"/>
                </a:schemeClr>
              </a:solidFill>
            </a:endParaRPr>
          </a:p>
          <a:p>
            <a:endParaRPr lang="en-GB" sz="3200" dirty="0">
              <a:solidFill>
                <a:schemeClr val="accent1">
                  <a:lumMod val="50000"/>
                </a:schemeClr>
              </a:solidFill>
            </a:endParaRPr>
          </a:p>
        </p:txBody>
      </p:sp>
    </p:spTree>
    <p:extLst>
      <p:ext uri="{BB962C8B-B14F-4D97-AF65-F5344CB8AC3E}">
        <p14:creationId xmlns:p14="http://schemas.microsoft.com/office/powerpoint/2010/main" val="375836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1116</TotalTime>
  <Words>1279</Words>
  <Application>Microsoft Office PowerPoint</Application>
  <PresentationFormat>Widescreen</PresentationFormat>
  <Paragraphs>181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Calibri Light</vt:lpstr>
      <vt:lpstr>Office Theme</vt:lpstr>
      <vt:lpstr>County lines cuckooing in Lincoln-  A risk terrain approach to identifying risk.</vt:lpstr>
      <vt:lpstr>Presentation Overview</vt:lpstr>
      <vt:lpstr>Presentation Overview</vt:lpstr>
      <vt:lpstr>Presentation Overview</vt:lpstr>
      <vt:lpstr>Introduction</vt:lpstr>
      <vt:lpstr>Introduction to Risk Terrain Modelling (RTM)</vt:lpstr>
      <vt:lpstr>Key criminological concepts used in RTM</vt:lpstr>
      <vt:lpstr>Why use RTM?</vt:lpstr>
      <vt:lpstr>Examples of RTM</vt:lpstr>
      <vt:lpstr>Determining risk factors</vt:lpstr>
      <vt:lpstr>Modelling the risk factors</vt:lpstr>
      <vt:lpstr>Modelling the risk factors</vt:lpstr>
      <vt:lpstr>Results</vt:lpstr>
      <vt:lpstr>Results</vt:lpstr>
      <vt:lpstr>RTMdx Software Results</vt:lpstr>
      <vt:lpstr>Determining the success of RTM</vt:lpstr>
      <vt:lpstr>Determining the success of RTM</vt:lpstr>
      <vt:lpstr>Determining the success of RTM</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lines cuckooing in Lincoln-  A risk terrain analytical approach.</dc:title>
  <dc:creator>Hayley Fox</dc:creator>
  <cp:lastModifiedBy>Fox, Hayley</cp:lastModifiedBy>
  <cp:revision>21</cp:revision>
  <dcterms:created xsi:type="dcterms:W3CDTF">2024-01-12T17:08:34Z</dcterms:created>
  <dcterms:modified xsi:type="dcterms:W3CDTF">2024-01-25T13:31:24Z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7679a8-b296-4807-8cee-66cc2d806f92_Enabled">
    <vt:lpwstr>true</vt:lpwstr>
  </property>
  <property fmtid="{D5CDD505-2E9C-101B-9397-08002B2CF9AE}" pid="3" name="MSIP_Label_cd7679a8-b296-4807-8cee-66cc2d806f92_SetDate">
    <vt:lpwstr>2024-01-25T13:31:16Z</vt:lpwstr>
  </property>
  <property fmtid="{D5CDD505-2E9C-101B-9397-08002B2CF9AE}" pid="4" name="MSIP_Label_cd7679a8-b296-4807-8cee-66cc2d806f92_Method">
    <vt:lpwstr>Standard</vt:lpwstr>
  </property>
  <property fmtid="{D5CDD505-2E9C-101B-9397-08002B2CF9AE}" pid="5" name="MSIP_Label_cd7679a8-b296-4807-8cee-66cc2d806f92_Name">
    <vt:lpwstr>OFFICIAL</vt:lpwstr>
  </property>
  <property fmtid="{D5CDD505-2E9C-101B-9397-08002B2CF9AE}" pid="6" name="MSIP_Label_cd7679a8-b296-4807-8cee-66cc2d806f92_SiteId">
    <vt:lpwstr>64bdf0f9-219d-4cdc-88ea-2737325b4d26</vt:lpwstr>
  </property>
  <property fmtid="{D5CDD505-2E9C-101B-9397-08002B2CF9AE}" pid="7" name="MSIP_Label_cd7679a8-b296-4807-8cee-66cc2d806f92_ActionId">
    <vt:lpwstr>28923f2a-91bb-4581-a49d-ae83ceabd214</vt:lpwstr>
  </property>
  <property fmtid="{D5CDD505-2E9C-101B-9397-08002B2CF9AE}" pid="8" name="MSIP_Label_cd7679a8-b296-4807-8cee-66cc2d806f92_ContentBits">
    <vt:lpwstr>0</vt:lpwstr>
  </property>
</Properties>
</file>