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58" r:id="rId6"/>
    <p:sldId id="260" r:id="rId7"/>
    <p:sldId id="264" r:id="rId8"/>
    <p:sldId id="262" r:id="rId9"/>
    <p:sldId id="263" r:id="rId10"/>
    <p:sldId id="261" r:id="rId11"/>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65107" autoAdjust="0"/>
  </p:normalViewPr>
  <p:slideViewPr>
    <p:cSldViewPr snapToGrid="0">
      <p:cViewPr varScale="1">
        <p:scale>
          <a:sx n="41" d="100"/>
          <a:sy n="41" d="100"/>
        </p:scale>
        <p:origin x="136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ffney, Fiona" userId="517de4b9-577f-4467-943e-66d62167b185" providerId="ADAL" clId="{124B38A1-C555-4CFA-8D07-902E0D1ECAC3}"/>
    <pc:docChg chg="undo custSel addSld delSld modSld sldOrd">
      <pc:chgData name="Gaffney, Fiona" userId="517de4b9-577f-4467-943e-66d62167b185" providerId="ADAL" clId="{124B38A1-C555-4CFA-8D07-902E0D1ECAC3}" dt="2023-05-01T14:51:47.219" v="922" actId="14100"/>
      <pc:docMkLst>
        <pc:docMk/>
      </pc:docMkLst>
      <pc:sldChg chg="modSp mod">
        <pc:chgData name="Gaffney, Fiona" userId="517de4b9-577f-4467-943e-66d62167b185" providerId="ADAL" clId="{124B38A1-C555-4CFA-8D07-902E0D1ECAC3}" dt="2023-05-01T14:17:50.248" v="176" actId="207"/>
        <pc:sldMkLst>
          <pc:docMk/>
          <pc:sldMk cId="109857222" sldId="256"/>
        </pc:sldMkLst>
        <pc:spChg chg="mod">
          <ac:chgData name="Gaffney, Fiona" userId="517de4b9-577f-4467-943e-66d62167b185" providerId="ADAL" clId="{124B38A1-C555-4CFA-8D07-902E0D1ECAC3}" dt="2023-05-01T14:17:50.248" v="176" actId="207"/>
          <ac:spMkLst>
            <pc:docMk/>
            <pc:sldMk cId="109857222" sldId="256"/>
            <ac:spMk id="2" creationId="{00000000-0000-0000-0000-000000000000}"/>
          </ac:spMkLst>
        </pc:spChg>
        <pc:spChg chg="mod">
          <ac:chgData name="Gaffney, Fiona" userId="517de4b9-577f-4467-943e-66d62167b185" providerId="ADAL" clId="{124B38A1-C555-4CFA-8D07-902E0D1ECAC3}" dt="2023-05-01T14:17:45.760" v="175" actId="207"/>
          <ac:spMkLst>
            <pc:docMk/>
            <pc:sldMk cId="109857222" sldId="256"/>
            <ac:spMk id="3" creationId="{00000000-0000-0000-0000-000000000000}"/>
          </ac:spMkLst>
        </pc:spChg>
      </pc:sldChg>
      <pc:sldChg chg="del">
        <pc:chgData name="Gaffney, Fiona" userId="517de4b9-577f-4467-943e-66d62167b185" providerId="ADAL" clId="{124B38A1-C555-4CFA-8D07-902E0D1ECAC3}" dt="2023-05-01T14:16:43.466" v="150" actId="2696"/>
        <pc:sldMkLst>
          <pc:docMk/>
          <pc:sldMk cId="3134710256" sldId="257"/>
        </pc:sldMkLst>
      </pc:sldChg>
      <pc:sldChg chg="modSp mod modNotesTx">
        <pc:chgData name="Gaffney, Fiona" userId="517de4b9-577f-4467-943e-66d62167b185" providerId="ADAL" clId="{124B38A1-C555-4CFA-8D07-902E0D1ECAC3}" dt="2023-05-01T14:39:01.672" v="587" actId="14100"/>
        <pc:sldMkLst>
          <pc:docMk/>
          <pc:sldMk cId="308576155" sldId="258"/>
        </pc:sldMkLst>
        <pc:spChg chg="mod">
          <ac:chgData name="Gaffney, Fiona" userId="517de4b9-577f-4467-943e-66d62167b185" providerId="ADAL" clId="{124B38A1-C555-4CFA-8D07-902E0D1ECAC3}" dt="2023-05-01T14:34:15.371" v="491" actId="207"/>
          <ac:spMkLst>
            <pc:docMk/>
            <pc:sldMk cId="308576155" sldId="258"/>
            <ac:spMk id="2" creationId="{00000000-0000-0000-0000-000000000000}"/>
          </ac:spMkLst>
        </pc:spChg>
        <pc:spChg chg="mod">
          <ac:chgData name="Gaffney, Fiona" userId="517de4b9-577f-4467-943e-66d62167b185" providerId="ADAL" clId="{124B38A1-C555-4CFA-8D07-902E0D1ECAC3}" dt="2023-05-01T14:39:01.672" v="587" actId="14100"/>
          <ac:spMkLst>
            <pc:docMk/>
            <pc:sldMk cId="308576155" sldId="258"/>
            <ac:spMk id="3" creationId="{00000000-0000-0000-0000-000000000000}"/>
          </ac:spMkLst>
        </pc:spChg>
      </pc:sldChg>
      <pc:sldChg chg="del">
        <pc:chgData name="Gaffney, Fiona" userId="517de4b9-577f-4467-943e-66d62167b185" providerId="ADAL" clId="{124B38A1-C555-4CFA-8D07-902E0D1ECAC3}" dt="2023-05-01T14:16:39.850" v="149" actId="2696"/>
        <pc:sldMkLst>
          <pc:docMk/>
          <pc:sldMk cId="664610609" sldId="259"/>
        </pc:sldMkLst>
      </pc:sldChg>
      <pc:sldChg chg="modSp add mod">
        <pc:chgData name="Gaffney, Fiona" userId="517de4b9-577f-4467-943e-66d62167b185" providerId="ADAL" clId="{124B38A1-C555-4CFA-8D07-902E0D1ECAC3}" dt="2023-05-01T14:35:19.781" v="527" actId="6549"/>
        <pc:sldMkLst>
          <pc:docMk/>
          <pc:sldMk cId="3290069064" sldId="260"/>
        </pc:sldMkLst>
        <pc:spChg chg="mod">
          <ac:chgData name="Gaffney, Fiona" userId="517de4b9-577f-4467-943e-66d62167b185" providerId="ADAL" clId="{124B38A1-C555-4CFA-8D07-902E0D1ECAC3}" dt="2023-05-01T14:34:22.866" v="492" actId="14100"/>
          <ac:spMkLst>
            <pc:docMk/>
            <pc:sldMk cId="3290069064" sldId="260"/>
            <ac:spMk id="2" creationId="{00000000-0000-0000-0000-000000000000}"/>
          </ac:spMkLst>
        </pc:spChg>
        <pc:spChg chg="mod">
          <ac:chgData name="Gaffney, Fiona" userId="517de4b9-577f-4467-943e-66d62167b185" providerId="ADAL" clId="{124B38A1-C555-4CFA-8D07-902E0D1ECAC3}" dt="2023-05-01T14:35:19.781" v="527" actId="6549"/>
          <ac:spMkLst>
            <pc:docMk/>
            <pc:sldMk cId="3290069064" sldId="260"/>
            <ac:spMk id="3" creationId="{00000000-0000-0000-0000-000000000000}"/>
          </ac:spMkLst>
        </pc:spChg>
      </pc:sldChg>
      <pc:sldChg chg="modSp add mod">
        <pc:chgData name="Gaffney, Fiona" userId="517de4b9-577f-4467-943e-66d62167b185" providerId="ADAL" clId="{124B38A1-C555-4CFA-8D07-902E0D1ECAC3}" dt="2023-05-01T14:51:47.219" v="922" actId="14100"/>
        <pc:sldMkLst>
          <pc:docMk/>
          <pc:sldMk cId="2592186363" sldId="261"/>
        </pc:sldMkLst>
        <pc:spChg chg="mod">
          <ac:chgData name="Gaffney, Fiona" userId="517de4b9-577f-4467-943e-66d62167b185" providerId="ADAL" clId="{124B38A1-C555-4CFA-8D07-902E0D1ECAC3}" dt="2023-05-01T14:46:01.028" v="828" actId="207"/>
          <ac:spMkLst>
            <pc:docMk/>
            <pc:sldMk cId="2592186363" sldId="261"/>
            <ac:spMk id="2" creationId="{00000000-0000-0000-0000-000000000000}"/>
          </ac:spMkLst>
        </pc:spChg>
        <pc:spChg chg="mod">
          <ac:chgData name="Gaffney, Fiona" userId="517de4b9-577f-4467-943e-66d62167b185" providerId="ADAL" clId="{124B38A1-C555-4CFA-8D07-902E0D1ECAC3}" dt="2023-05-01T14:51:47.219" v="922" actId="14100"/>
          <ac:spMkLst>
            <pc:docMk/>
            <pc:sldMk cId="2592186363" sldId="261"/>
            <ac:spMk id="3" creationId="{00000000-0000-0000-0000-000000000000}"/>
          </ac:spMkLst>
        </pc:spChg>
      </pc:sldChg>
      <pc:sldChg chg="modSp add mod ord">
        <pc:chgData name="Gaffney, Fiona" userId="517de4b9-577f-4467-943e-66d62167b185" providerId="ADAL" clId="{124B38A1-C555-4CFA-8D07-902E0D1ECAC3}" dt="2023-05-01T14:45:35.847" v="820" actId="6549"/>
        <pc:sldMkLst>
          <pc:docMk/>
          <pc:sldMk cId="3059890287" sldId="262"/>
        </pc:sldMkLst>
        <pc:spChg chg="mod">
          <ac:chgData name="Gaffney, Fiona" userId="517de4b9-577f-4467-943e-66d62167b185" providerId="ADAL" clId="{124B38A1-C555-4CFA-8D07-902E0D1ECAC3}" dt="2023-05-01T14:40:14.078" v="623" actId="14100"/>
          <ac:spMkLst>
            <pc:docMk/>
            <pc:sldMk cId="3059890287" sldId="262"/>
            <ac:spMk id="2" creationId="{00000000-0000-0000-0000-000000000000}"/>
          </ac:spMkLst>
        </pc:spChg>
        <pc:spChg chg="mod">
          <ac:chgData name="Gaffney, Fiona" userId="517de4b9-577f-4467-943e-66d62167b185" providerId="ADAL" clId="{124B38A1-C555-4CFA-8D07-902E0D1ECAC3}" dt="2023-05-01T14:45:35.847" v="820" actId="6549"/>
          <ac:spMkLst>
            <pc:docMk/>
            <pc:sldMk cId="3059890287" sldId="262"/>
            <ac:spMk id="3" creationId="{00000000-0000-0000-0000-000000000000}"/>
          </ac:spMkLst>
        </pc:spChg>
      </pc:sldChg>
      <pc:sldChg chg="modSp add mod">
        <pc:chgData name="Gaffney, Fiona" userId="517de4b9-577f-4467-943e-66d62167b185" providerId="ADAL" clId="{124B38A1-C555-4CFA-8D07-902E0D1ECAC3}" dt="2023-05-01T14:38:27.602" v="586" actId="20577"/>
        <pc:sldMkLst>
          <pc:docMk/>
          <pc:sldMk cId="3166236542" sldId="263"/>
        </pc:sldMkLst>
        <pc:spChg chg="mod">
          <ac:chgData name="Gaffney, Fiona" userId="517de4b9-577f-4467-943e-66d62167b185" providerId="ADAL" clId="{124B38A1-C555-4CFA-8D07-902E0D1ECAC3}" dt="2023-05-01T14:37:43.096" v="561" actId="14100"/>
          <ac:spMkLst>
            <pc:docMk/>
            <pc:sldMk cId="3166236542" sldId="263"/>
            <ac:spMk id="2" creationId="{00000000-0000-0000-0000-000000000000}"/>
          </ac:spMkLst>
        </pc:spChg>
        <pc:spChg chg="mod">
          <ac:chgData name="Gaffney, Fiona" userId="517de4b9-577f-4467-943e-66d62167b185" providerId="ADAL" clId="{124B38A1-C555-4CFA-8D07-902E0D1ECAC3}" dt="2023-05-01T14:38:27.602" v="586" actId="20577"/>
          <ac:spMkLst>
            <pc:docMk/>
            <pc:sldMk cId="3166236542" sldId="263"/>
            <ac:spMk id="3" creationId="{00000000-0000-0000-0000-000000000000}"/>
          </ac:spMkLst>
        </pc:spChg>
      </pc:sldChg>
      <pc:sldChg chg="modSp add mod">
        <pc:chgData name="Gaffney, Fiona" userId="517de4b9-577f-4467-943e-66d62167b185" providerId="ADAL" clId="{124B38A1-C555-4CFA-8D07-902E0D1ECAC3}" dt="2023-05-01T14:37:10.373" v="553" actId="14100"/>
        <pc:sldMkLst>
          <pc:docMk/>
          <pc:sldMk cId="1053887415" sldId="264"/>
        </pc:sldMkLst>
        <pc:spChg chg="mod">
          <ac:chgData name="Gaffney, Fiona" userId="517de4b9-577f-4467-943e-66d62167b185" providerId="ADAL" clId="{124B38A1-C555-4CFA-8D07-902E0D1ECAC3}" dt="2023-05-01T14:37:10.373" v="553" actId="14100"/>
          <ac:spMkLst>
            <pc:docMk/>
            <pc:sldMk cId="1053887415" sldId="264"/>
            <ac:spMk id="2" creationId="{00000000-0000-0000-0000-000000000000}"/>
          </ac:spMkLst>
        </pc:spChg>
        <pc:spChg chg="mod">
          <ac:chgData name="Gaffney, Fiona" userId="517de4b9-577f-4467-943e-66d62167b185" providerId="ADAL" clId="{124B38A1-C555-4CFA-8D07-902E0D1ECAC3}" dt="2023-05-01T14:36:40.501" v="552" actId="207"/>
          <ac:spMkLst>
            <pc:docMk/>
            <pc:sldMk cId="1053887415" sldId="26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FB300-1CEA-42C0-AAEE-7956EDCB1A30}" type="datetimeFigureOut">
              <a:rPr lang="en-GB" smtClean="0"/>
              <a:t>18/05/2023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AB619E-9D46-4DF4-8CC1-51C2276FB316}" type="slidenum">
              <a:rPr lang="en-GB" smtClean="0"/>
              <a:t>‹#›</a:t>
            </a:fld>
            <a:endParaRPr lang="en-GB"/>
          </a:p>
        </p:txBody>
      </p:sp>
    </p:spTree>
    <p:extLst>
      <p:ext uri="{BB962C8B-B14F-4D97-AF65-F5344CB8AC3E}">
        <p14:creationId xmlns:p14="http://schemas.microsoft.com/office/powerpoint/2010/main" val="343939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is Cuckooing?</a:t>
            </a:r>
          </a:p>
          <a:p>
            <a:r>
              <a:rPr lang="en-GB" dirty="0"/>
              <a:t>Cuckooing is when a drug dealer or a gang takes over a vulnerable adult’s address for criminal purposes, usually as a site to supply, store or produce drugs from. Gangs will exploit an individual’s vulnerabilities in order to make a profit and avoid police detection. </a:t>
            </a:r>
          </a:p>
          <a:p>
            <a:endParaRPr lang="en-GB" dirty="0"/>
          </a:p>
          <a:p>
            <a:r>
              <a:rPr lang="en-GB" dirty="0"/>
              <a:t>Cuckooing is often seen as a part of County Lines criminality which involves drug gangs exploiting children and vulnerable adults. </a:t>
            </a:r>
          </a:p>
          <a:p>
            <a:endParaRPr lang="en-GB" dirty="0"/>
          </a:p>
          <a:p>
            <a:r>
              <a:rPr lang="en-GB" dirty="0"/>
              <a:t>Who is targeted?</a:t>
            </a:r>
          </a:p>
          <a:p>
            <a:r>
              <a:rPr lang="en-GB" dirty="0"/>
              <a:t>The following individuals are sometimes targeted for cuckooing: </a:t>
            </a:r>
          </a:p>
          <a:p>
            <a:r>
              <a:rPr lang="en-GB" dirty="0"/>
              <a:t>•	 Those who suffer from drug and/or alcohol addiction</a:t>
            </a:r>
          </a:p>
          <a:p>
            <a:r>
              <a:rPr lang="en-GB" dirty="0"/>
              <a:t>•	 Those who are struggling financially</a:t>
            </a:r>
          </a:p>
          <a:p>
            <a:r>
              <a:rPr lang="en-GB" dirty="0"/>
              <a:t>•	 The elderly</a:t>
            </a:r>
          </a:p>
          <a:p>
            <a:r>
              <a:rPr lang="en-GB" dirty="0"/>
              <a:t>•	 People with mental health issues</a:t>
            </a:r>
          </a:p>
          <a:p>
            <a:r>
              <a:rPr lang="en-GB" dirty="0"/>
              <a:t>•	 Individuals with learning disabilities</a:t>
            </a:r>
          </a:p>
          <a:p>
            <a:endParaRPr lang="en-GB" dirty="0"/>
          </a:p>
          <a:p>
            <a:r>
              <a:rPr lang="en-GB" dirty="0"/>
              <a:t>How does it start</a:t>
            </a:r>
          </a:p>
          <a:p>
            <a:r>
              <a:rPr lang="en-GB" dirty="0"/>
              <a:t>A gang member may begin by befriending the vulnerable adult - gangs will select members who are charming and manipulative in order for them to quickly build a rapport. </a:t>
            </a:r>
          </a:p>
          <a:p>
            <a:endParaRPr lang="en-GB" dirty="0"/>
          </a:p>
          <a:p>
            <a:r>
              <a:rPr lang="en-GB" dirty="0"/>
              <a:t>They will then offer the vulnerable adult something of interest to them, this could be a relationship, friendship, drugs and/or alcohol, money or clothing. </a:t>
            </a:r>
          </a:p>
          <a:p>
            <a:r>
              <a:rPr lang="en-GB" dirty="0"/>
              <a:t>In exchange they may ask to ‘borrow’ a room, to store something or meet other ‘friends’ at the property. In some cases, the gang may make it clear that this is for criminal purposes, i.e. drug supply, or they may use an excuse as to why they want to use the property. </a:t>
            </a:r>
          </a:p>
          <a:p>
            <a:endParaRPr lang="en-GB" dirty="0"/>
          </a:p>
          <a:p>
            <a:r>
              <a:rPr lang="en-GB" dirty="0"/>
              <a:t>Gradually the ‘benefits’ will reduce and may eventually come to an end, and more and more people will come and go from the address. </a:t>
            </a:r>
          </a:p>
          <a:p>
            <a:r>
              <a:rPr lang="en-GB" dirty="0"/>
              <a:t>The gang members may threaten the vulnerable adult verbally or physically </a:t>
            </a:r>
          </a:p>
          <a:p>
            <a:r>
              <a:rPr lang="en-GB" dirty="0"/>
              <a:t>if they try to put a stop to their criminal activity. They will also discourage family/friends and support workers from visiting the vulnerable adults address.</a:t>
            </a:r>
          </a:p>
        </p:txBody>
      </p:sp>
      <p:sp>
        <p:nvSpPr>
          <p:cNvPr id="4" name="Slide Number Placeholder 3"/>
          <p:cNvSpPr>
            <a:spLocks noGrp="1"/>
          </p:cNvSpPr>
          <p:nvPr>
            <p:ph type="sldNum" sz="quarter" idx="5"/>
          </p:nvPr>
        </p:nvSpPr>
        <p:spPr/>
        <p:txBody>
          <a:bodyPr/>
          <a:lstStyle/>
          <a:p>
            <a:fld id="{10AB619E-9D46-4DF4-8CC1-51C2276FB316}" type="slidenum">
              <a:rPr lang="en-GB" smtClean="0"/>
              <a:t>2</a:t>
            </a:fld>
            <a:endParaRPr lang="en-GB"/>
          </a:p>
        </p:txBody>
      </p:sp>
    </p:spTree>
    <p:extLst>
      <p:ext uri="{BB962C8B-B14F-4D97-AF65-F5344CB8AC3E}">
        <p14:creationId xmlns:p14="http://schemas.microsoft.com/office/powerpoint/2010/main" val="805970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18/05/2023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18/05/2023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18/05/2023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18/05/2023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18/05/2023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18/05/2023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913120" y="406400"/>
            <a:ext cx="6278880" cy="2387600"/>
          </a:xfrm>
        </p:spPr>
        <p:txBody>
          <a:bodyPr>
            <a:normAutofit/>
          </a:bodyPr>
          <a:lstStyle/>
          <a:p>
            <a:r>
              <a:rPr lang="en-GB" sz="5400" dirty="0">
                <a:solidFill>
                  <a:srgbClr val="0070C0"/>
                </a:solidFill>
              </a:rPr>
              <a:t>Cuckooing- The Police Response</a:t>
            </a:r>
          </a:p>
        </p:txBody>
      </p:sp>
      <p:sp>
        <p:nvSpPr>
          <p:cNvPr id="3" name="Subtitle 2"/>
          <p:cNvSpPr>
            <a:spLocks noGrp="1"/>
          </p:cNvSpPr>
          <p:nvPr>
            <p:ph type="subTitle" idx="1"/>
          </p:nvPr>
        </p:nvSpPr>
        <p:spPr>
          <a:xfrm>
            <a:off x="6664960" y="3236120"/>
            <a:ext cx="5201920" cy="2204272"/>
          </a:xfrm>
        </p:spPr>
        <p:txBody>
          <a:bodyPr>
            <a:normAutofit fontScale="92500" lnSpcReduction="20000"/>
          </a:bodyPr>
          <a:lstStyle/>
          <a:p>
            <a:endParaRPr lang="en-GB" dirty="0"/>
          </a:p>
          <a:p>
            <a:r>
              <a:rPr lang="en-GB" sz="3600" dirty="0">
                <a:solidFill>
                  <a:srgbClr val="0070C0"/>
                </a:solidFill>
              </a:rPr>
              <a:t>Detective Superintendent Fiona Gaffney</a:t>
            </a:r>
          </a:p>
          <a:p>
            <a:r>
              <a:rPr lang="en-GB" sz="3600" dirty="0">
                <a:solidFill>
                  <a:srgbClr val="0070C0"/>
                </a:solidFill>
              </a:rPr>
              <a:t>Yorkshire &amp; Humber Regional Organised Crime Unit  </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12758" y="317417"/>
            <a:ext cx="9144000" cy="850816"/>
          </a:xfrm>
        </p:spPr>
        <p:txBody>
          <a:bodyPr>
            <a:normAutofit fontScale="90000"/>
          </a:bodyPr>
          <a:lstStyle/>
          <a:p>
            <a:r>
              <a:rPr lang="en-GB" dirty="0">
                <a:solidFill>
                  <a:srgbClr val="0070C0"/>
                </a:solidFill>
              </a:rPr>
              <a:t>The Threat</a:t>
            </a:r>
          </a:p>
        </p:txBody>
      </p:sp>
      <p:sp>
        <p:nvSpPr>
          <p:cNvPr id="3" name="Subtitle 2"/>
          <p:cNvSpPr>
            <a:spLocks noGrp="1"/>
          </p:cNvSpPr>
          <p:nvPr>
            <p:ph type="subTitle" idx="1"/>
          </p:nvPr>
        </p:nvSpPr>
        <p:spPr>
          <a:xfrm>
            <a:off x="6771503" y="1455821"/>
            <a:ext cx="4843848" cy="3610449"/>
          </a:xfrm>
        </p:spPr>
        <p:txBody>
          <a:bodyPr>
            <a:normAutofit/>
          </a:bodyPr>
          <a:lstStyle/>
          <a:p>
            <a:pPr marL="342900" indent="-342900" algn="l">
              <a:buFont typeface="Arial" panose="020B0604020202020204" pitchFamily="34" charset="0"/>
              <a:buChar char="•"/>
            </a:pPr>
            <a:r>
              <a:rPr lang="en-GB" sz="3600" dirty="0">
                <a:solidFill>
                  <a:srgbClr val="0070C0"/>
                </a:solidFill>
              </a:rPr>
              <a:t>What is Cuckooing</a:t>
            </a:r>
          </a:p>
          <a:p>
            <a:pPr marL="342900" indent="-342900" algn="l">
              <a:buFont typeface="Arial" panose="020B0604020202020204" pitchFamily="34" charset="0"/>
              <a:buChar char="•"/>
            </a:pPr>
            <a:endParaRPr lang="en-GB" sz="3600" dirty="0">
              <a:solidFill>
                <a:srgbClr val="0070C0"/>
              </a:solidFill>
            </a:endParaRPr>
          </a:p>
          <a:p>
            <a:pPr marL="342900" indent="-342900" algn="l">
              <a:buFont typeface="Arial" panose="020B0604020202020204" pitchFamily="34" charset="0"/>
              <a:buChar char="•"/>
            </a:pPr>
            <a:r>
              <a:rPr lang="en-GB" sz="3600" dirty="0">
                <a:solidFill>
                  <a:srgbClr val="0070C0"/>
                </a:solidFill>
              </a:rPr>
              <a:t>Who is the target</a:t>
            </a:r>
          </a:p>
          <a:p>
            <a:pPr marL="342900" indent="-342900" algn="l">
              <a:buFont typeface="Arial" panose="020B0604020202020204" pitchFamily="34" charset="0"/>
              <a:buChar char="•"/>
            </a:pPr>
            <a:endParaRPr lang="en-GB" sz="3600" dirty="0">
              <a:solidFill>
                <a:srgbClr val="0070C0"/>
              </a:solidFill>
            </a:endParaRPr>
          </a:p>
          <a:p>
            <a:pPr marL="342900" indent="-342900" algn="l">
              <a:buFont typeface="Arial" panose="020B0604020202020204" pitchFamily="34" charset="0"/>
              <a:buChar char="•"/>
            </a:pPr>
            <a:r>
              <a:rPr lang="en-GB" sz="3600" dirty="0">
                <a:solidFill>
                  <a:srgbClr val="0070C0"/>
                </a:solidFill>
              </a:rPr>
              <a:t>How does it start</a:t>
            </a:r>
          </a:p>
          <a:p>
            <a:endParaRPr lang="en-GB" dirty="0"/>
          </a:p>
        </p:txBody>
      </p:sp>
    </p:spTree>
    <p:extLst>
      <p:ext uri="{BB962C8B-B14F-4D97-AF65-F5344CB8AC3E}">
        <p14:creationId xmlns:p14="http://schemas.microsoft.com/office/powerpoint/2010/main" val="308576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82096" y="235789"/>
            <a:ext cx="7685903" cy="1035169"/>
          </a:xfrm>
        </p:spPr>
        <p:txBody>
          <a:bodyPr/>
          <a:lstStyle/>
          <a:p>
            <a:r>
              <a:rPr lang="en-GB" dirty="0">
                <a:solidFill>
                  <a:srgbClr val="0070C0"/>
                </a:solidFill>
              </a:rPr>
              <a:t>Criminal Offences</a:t>
            </a:r>
          </a:p>
        </p:txBody>
      </p:sp>
      <p:sp>
        <p:nvSpPr>
          <p:cNvPr id="3" name="Subtitle 2"/>
          <p:cNvSpPr>
            <a:spLocks noGrp="1"/>
          </p:cNvSpPr>
          <p:nvPr>
            <p:ph type="subTitle" idx="1"/>
          </p:nvPr>
        </p:nvSpPr>
        <p:spPr>
          <a:xfrm>
            <a:off x="6977448" y="1627517"/>
            <a:ext cx="4901514" cy="4262537"/>
          </a:xfrm>
        </p:spPr>
        <p:txBody>
          <a:bodyPr>
            <a:normAutofit fontScale="92500" lnSpcReduction="20000"/>
          </a:bodyPr>
          <a:lstStyle/>
          <a:p>
            <a:r>
              <a:rPr lang="en-GB" b="0" i="0" dirty="0">
                <a:solidFill>
                  <a:srgbClr val="0070C0"/>
                </a:solidFill>
                <a:effectLst/>
                <a:latin typeface="WordVisi_MSFontService"/>
              </a:rPr>
              <a:t>Modern Slavery Act 2015</a:t>
            </a:r>
          </a:p>
          <a:p>
            <a:endParaRPr lang="en-GB" dirty="0">
              <a:solidFill>
                <a:srgbClr val="0070C0"/>
              </a:solidFill>
              <a:latin typeface="WordVisi_MSFontService"/>
            </a:endParaRPr>
          </a:p>
          <a:p>
            <a:pPr algn="l" rtl="0" fontAlgn="base"/>
            <a:r>
              <a:rPr lang="en-GB" sz="1800" dirty="0">
                <a:solidFill>
                  <a:srgbClr val="0070C0"/>
                </a:solidFill>
                <a:latin typeface="Calibri" panose="020F0502020204030204" pitchFamily="34" charset="0"/>
              </a:rPr>
              <a:t>A</a:t>
            </a:r>
            <a:r>
              <a:rPr lang="en-GB" sz="1800" b="0" i="0" dirty="0">
                <a:solidFill>
                  <a:srgbClr val="0070C0"/>
                </a:solidFill>
                <a:effectLst/>
                <a:latin typeface="Calibri" panose="020F0502020204030204" pitchFamily="34" charset="0"/>
              </a:rPr>
              <a:t>rrange or facilitate the transport of another person with a view to exploitation. </a:t>
            </a:r>
          </a:p>
          <a:p>
            <a:pPr algn="l" rtl="0" fontAlgn="base"/>
            <a:r>
              <a:rPr lang="en-GB" sz="1800" b="0" i="0" dirty="0">
                <a:solidFill>
                  <a:srgbClr val="0070C0"/>
                </a:solidFill>
                <a:effectLst/>
                <a:latin typeface="Calibri" panose="020F0502020204030204" pitchFamily="34" charset="0"/>
              </a:rPr>
              <a:t>Upon indictment this carries a maximum sentence of life imprisonment.</a:t>
            </a:r>
          </a:p>
          <a:p>
            <a:pPr algn="l" rtl="0" fontAlgn="base"/>
            <a:r>
              <a:rPr lang="en-GB" sz="1800" b="0" i="0" dirty="0">
                <a:solidFill>
                  <a:srgbClr val="0070C0"/>
                </a:solidFill>
                <a:effectLst/>
                <a:latin typeface="Calibri" panose="020F0502020204030204" pitchFamily="34" charset="0"/>
              </a:rPr>
              <a:t>For the purpose of this Act exploitation means: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 slavery, servitude and forced or compulsory labour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 sexual exploitation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 removal of organs etc.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 securing services etc. by force, threats or deception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 securing services etc. from children (means a person under the age of 18) and vulnerable people  </a:t>
            </a:r>
            <a:endParaRPr lang="en-GB" b="0" i="0" dirty="0">
              <a:solidFill>
                <a:srgbClr val="0070C0"/>
              </a:solidFill>
              <a:effectLst/>
              <a:latin typeface="Segoe UI" panose="020B0502040204020203" pitchFamily="34" charset="0"/>
            </a:endParaRPr>
          </a:p>
          <a:p>
            <a:endParaRPr lang="en-GB" dirty="0"/>
          </a:p>
        </p:txBody>
      </p:sp>
    </p:spTree>
    <p:extLst>
      <p:ext uri="{BB962C8B-B14F-4D97-AF65-F5344CB8AC3E}">
        <p14:creationId xmlns:p14="http://schemas.microsoft.com/office/powerpoint/2010/main" val="3290069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91480" y="235789"/>
            <a:ext cx="7776519" cy="1035169"/>
          </a:xfrm>
        </p:spPr>
        <p:txBody>
          <a:bodyPr/>
          <a:lstStyle/>
          <a:p>
            <a:r>
              <a:rPr lang="en-GB" dirty="0">
                <a:solidFill>
                  <a:srgbClr val="0070C0"/>
                </a:solidFill>
              </a:rPr>
              <a:t>Criminal Offences</a:t>
            </a:r>
          </a:p>
        </p:txBody>
      </p:sp>
      <p:sp>
        <p:nvSpPr>
          <p:cNvPr id="3" name="Subtitle 2"/>
          <p:cNvSpPr>
            <a:spLocks noGrp="1"/>
          </p:cNvSpPr>
          <p:nvPr>
            <p:ph type="subTitle" idx="1"/>
          </p:nvPr>
        </p:nvSpPr>
        <p:spPr>
          <a:xfrm>
            <a:off x="6969210" y="1627517"/>
            <a:ext cx="4687331" cy="4394342"/>
          </a:xfrm>
        </p:spPr>
        <p:txBody>
          <a:bodyPr>
            <a:normAutofit fontScale="77500" lnSpcReduction="20000"/>
          </a:bodyPr>
          <a:lstStyle/>
          <a:p>
            <a:pPr algn="l" rtl="0" fontAlgn="base"/>
            <a:r>
              <a:rPr lang="en-GB" sz="1800" dirty="0">
                <a:solidFill>
                  <a:srgbClr val="0070C0"/>
                </a:solidFill>
                <a:latin typeface="Calibri" panose="020F0502020204030204" pitchFamily="34" charset="0"/>
              </a:rPr>
              <a:t>S</a:t>
            </a:r>
            <a:r>
              <a:rPr lang="en-GB" sz="1800" b="0" i="0" dirty="0">
                <a:solidFill>
                  <a:srgbClr val="0070C0"/>
                </a:solidFill>
                <a:effectLst/>
                <a:latin typeface="Calibri" panose="020F0502020204030204" pitchFamily="34" charset="0"/>
              </a:rPr>
              <a:t>ection 45(1) and (9) of the Serious Crime Act 2015 it is criminal offence to ‘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Participate in the criminal activities of an organised crime group ‘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Organised crime group" means a group that has as its purpose, or as one of its purposes, the carrying on of criminal activities, and consists of three or more persons who act, or agree to act, together to further that purpose.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For a person to be guilty of an offence under this section it is not necessary -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(a) for the person to know any of the persons who are members of the organised crime group,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(b) for all of the acts or omissions comprising participation in the group's criminal activities to take place in England and Wales (so long as at least one of them does), or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(c) for the gain or benefit referred to in subsection 45(3) to be financial in nature.  </a:t>
            </a:r>
            <a:endParaRPr lang="en-GB" b="0" i="0" dirty="0">
              <a:solidFill>
                <a:srgbClr val="0070C0"/>
              </a:solidFill>
              <a:effectLst/>
              <a:latin typeface="Segoe UI" panose="020B0502040204020203" pitchFamily="34" charset="0"/>
            </a:endParaRPr>
          </a:p>
          <a:p>
            <a:pPr algn="l" rtl="0" fontAlgn="base"/>
            <a:r>
              <a:rPr lang="en-GB" sz="1800" b="0" i="0" dirty="0">
                <a:solidFill>
                  <a:srgbClr val="0070C0"/>
                </a:solidFill>
                <a:effectLst/>
                <a:latin typeface="Calibri" panose="020F0502020204030204" pitchFamily="34" charset="0"/>
              </a:rPr>
              <a:t>Holds up to 5yrs in prison </a:t>
            </a:r>
            <a:endParaRPr lang="en-GB" b="0" i="0" dirty="0">
              <a:solidFill>
                <a:srgbClr val="0070C0"/>
              </a:solidFill>
              <a:effectLst/>
              <a:latin typeface="Segoe UI" panose="020B0502040204020203" pitchFamily="34" charset="0"/>
            </a:endParaRPr>
          </a:p>
        </p:txBody>
      </p:sp>
    </p:spTree>
    <p:extLst>
      <p:ext uri="{BB962C8B-B14F-4D97-AF65-F5344CB8AC3E}">
        <p14:creationId xmlns:p14="http://schemas.microsoft.com/office/powerpoint/2010/main" val="1053887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88258" y="257390"/>
            <a:ext cx="8023655" cy="1192469"/>
          </a:xfrm>
        </p:spPr>
        <p:txBody>
          <a:bodyPr>
            <a:normAutofit/>
          </a:bodyPr>
          <a:lstStyle/>
          <a:p>
            <a:r>
              <a:rPr lang="en-GB" dirty="0">
                <a:solidFill>
                  <a:srgbClr val="0070C0"/>
                </a:solidFill>
              </a:rPr>
              <a:t>SOC Threat Management </a:t>
            </a:r>
          </a:p>
        </p:txBody>
      </p:sp>
      <p:sp>
        <p:nvSpPr>
          <p:cNvPr id="3" name="Subtitle 2"/>
          <p:cNvSpPr>
            <a:spLocks noGrp="1"/>
          </p:cNvSpPr>
          <p:nvPr>
            <p:ph type="subTitle" idx="1"/>
          </p:nvPr>
        </p:nvSpPr>
        <p:spPr>
          <a:xfrm>
            <a:off x="6697362" y="1787611"/>
            <a:ext cx="3970638" cy="3470189"/>
          </a:xfrm>
        </p:spPr>
        <p:txBody>
          <a:bodyPr/>
          <a:lstStyle/>
          <a:p>
            <a:pPr marL="342900" indent="-342900" algn="l">
              <a:buFontTx/>
              <a:buChar char="-"/>
            </a:pPr>
            <a:r>
              <a:rPr lang="en-GB" dirty="0">
                <a:solidFill>
                  <a:srgbClr val="0070C0"/>
                </a:solidFill>
              </a:rPr>
              <a:t>Groups, Individual, Vulnerabilities, Locations</a:t>
            </a:r>
          </a:p>
          <a:p>
            <a:pPr marL="342900" indent="-342900" algn="l">
              <a:buFontTx/>
              <a:buChar char="-"/>
            </a:pPr>
            <a:r>
              <a:rPr lang="en-GB" dirty="0">
                <a:solidFill>
                  <a:srgbClr val="0070C0"/>
                </a:solidFill>
              </a:rPr>
              <a:t>Threat and their interdependency</a:t>
            </a:r>
          </a:p>
          <a:p>
            <a:pPr marL="342900" indent="-342900" algn="l">
              <a:buFontTx/>
              <a:buChar char="-"/>
            </a:pPr>
            <a:r>
              <a:rPr lang="en-GB" dirty="0" err="1">
                <a:solidFill>
                  <a:srgbClr val="0070C0"/>
                </a:solidFill>
              </a:rPr>
              <a:t>Morile</a:t>
            </a:r>
            <a:endParaRPr lang="en-GB" dirty="0">
              <a:solidFill>
                <a:srgbClr val="0070C0"/>
              </a:solidFill>
            </a:endParaRPr>
          </a:p>
          <a:p>
            <a:pPr marL="342900" indent="-342900" algn="l">
              <a:buFontTx/>
              <a:buChar char="-"/>
            </a:pPr>
            <a:r>
              <a:rPr lang="en-GB" dirty="0">
                <a:solidFill>
                  <a:srgbClr val="0070C0"/>
                </a:solidFill>
              </a:rPr>
              <a:t>SOC Systems Tasking</a:t>
            </a:r>
          </a:p>
          <a:p>
            <a:pPr marL="342900" indent="-342900" algn="l">
              <a:buFontTx/>
              <a:buChar char="-"/>
            </a:pPr>
            <a:r>
              <a:rPr lang="en-GB" dirty="0">
                <a:solidFill>
                  <a:srgbClr val="0070C0"/>
                </a:solidFill>
              </a:rPr>
              <a:t>4 P approach</a:t>
            </a:r>
            <a:endParaRPr lang="en-GB" dirty="0"/>
          </a:p>
          <a:p>
            <a:pPr marL="342900" indent="-342900" algn="l">
              <a:buFontTx/>
              <a:buChar char="-"/>
            </a:pPr>
            <a:endParaRPr lang="en-GB" dirty="0"/>
          </a:p>
        </p:txBody>
      </p:sp>
    </p:spTree>
    <p:extLst>
      <p:ext uri="{BB962C8B-B14F-4D97-AF65-F5344CB8AC3E}">
        <p14:creationId xmlns:p14="http://schemas.microsoft.com/office/powerpoint/2010/main" val="3059890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64258" y="449764"/>
            <a:ext cx="8303741" cy="983163"/>
          </a:xfrm>
        </p:spPr>
        <p:txBody>
          <a:bodyPr/>
          <a:lstStyle/>
          <a:p>
            <a:r>
              <a:rPr lang="en-GB" dirty="0">
                <a:solidFill>
                  <a:srgbClr val="0070C0"/>
                </a:solidFill>
              </a:rPr>
              <a:t>Police Action</a:t>
            </a:r>
          </a:p>
        </p:txBody>
      </p:sp>
      <p:sp>
        <p:nvSpPr>
          <p:cNvPr id="3" name="Subtitle 2"/>
          <p:cNvSpPr>
            <a:spLocks noGrp="1"/>
          </p:cNvSpPr>
          <p:nvPr>
            <p:ph type="subTitle" idx="1"/>
          </p:nvPr>
        </p:nvSpPr>
        <p:spPr>
          <a:xfrm>
            <a:off x="6689124" y="1864895"/>
            <a:ext cx="5082746" cy="3761547"/>
          </a:xfrm>
        </p:spPr>
        <p:txBody>
          <a:bodyPr/>
          <a:lstStyle/>
          <a:p>
            <a:pPr marL="342900" indent="-342900" algn="l">
              <a:buFont typeface="Arial" panose="020B0604020202020204" pitchFamily="34" charset="0"/>
              <a:buChar char="•"/>
            </a:pPr>
            <a:r>
              <a:rPr lang="en-GB" dirty="0">
                <a:solidFill>
                  <a:srgbClr val="0070C0"/>
                </a:solidFill>
              </a:rPr>
              <a:t>Identifying potential victims</a:t>
            </a:r>
          </a:p>
          <a:p>
            <a:pPr marL="342900" indent="-342900" algn="l">
              <a:buFont typeface="Arial" panose="020B0604020202020204" pitchFamily="34" charset="0"/>
              <a:buChar char="•"/>
            </a:pPr>
            <a:r>
              <a:rPr lang="en-GB" dirty="0">
                <a:solidFill>
                  <a:srgbClr val="0070C0"/>
                </a:solidFill>
              </a:rPr>
              <a:t>Target hardening</a:t>
            </a:r>
          </a:p>
          <a:p>
            <a:pPr marL="342900" indent="-342900" algn="l">
              <a:buFont typeface="Arial" panose="020B0604020202020204" pitchFamily="34" charset="0"/>
              <a:buChar char="•"/>
            </a:pPr>
            <a:r>
              <a:rPr lang="en-GB" dirty="0">
                <a:solidFill>
                  <a:srgbClr val="0070C0"/>
                </a:solidFill>
              </a:rPr>
              <a:t>Partnership</a:t>
            </a:r>
          </a:p>
          <a:p>
            <a:pPr marL="342900" indent="-342900" algn="l">
              <a:buFont typeface="Arial" panose="020B0604020202020204" pitchFamily="34" charset="0"/>
              <a:buChar char="•"/>
            </a:pPr>
            <a:r>
              <a:rPr lang="en-GB" dirty="0">
                <a:solidFill>
                  <a:srgbClr val="0070C0"/>
                </a:solidFill>
              </a:rPr>
              <a:t>Cuckooing notices</a:t>
            </a:r>
          </a:p>
          <a:p>
            <a:pPr marL="342900" indent="-342900" algn="l">
              <a:buFont typeface="Arial" panose="020B0604020202020204" pitchFamily="34" charset="0"/>
              <a:buChar char="•"/>
            </a:pPr>
            <a:r>
              <a:rPr lang="en-GB" dirty="0">
                <a:solidFill>
                  <a:srgbClr val="0070C0"/>
                </a:solidFill>
              </a:rPr>
              <a:t>Flagging and response</a:t>
            </a:r>
            <a:endParaRPr lang="en-GB" dirty="0"/>
          </a:p>
        </p:txBody>
      </p:sp>
    </p:spTree>
    <p:extLst>
      <p:ext uri="{BB962C8B-B14F-4D97-AF65-F5344CB8AC3E}">
        <p14:creationId xmlns:p14="http://schemas.microsoft.com/office/powerpoint/2010/main" val="3166236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01514" y="438622"/>
            <a:ext cx="5766486" cy="920621"/>
          </a:xfrm>
        </p:spPr>
        <p:txBody>
          <a:bodyPr/>
          <a:lstStyle/>
          <a:p>
            <a:r>
              <a:rPr lang="en-GB" dirty="0">
                <a:solidFill>
                  <a:srgbClr val="0070C0"/>
                </a:solidFill>
              </a:rPr>
              <a:t>Gaps</a:t>
            </a:r>
          </a:p>
        </p:txBody>
      </p:sp>
      <p:sp>
        <p:nvSpPr>
          <p:cNvPr id="3" name="Subtitle 2"/>
          <p:cNvSpPr>
            <a:spLocks noGrp="1"/>
          </p:cNvSpPr>
          <p:nvPr>
            <p:ph type="subTitle" idx="1"/>
          </p:nvPr>
        </p:nvSpPr>
        <p:spPr>
          <a:xfrm>
            <a:off x="6812691" y="1672281"/>
            <a:ext cx="4497859" cy="2990335"/>
          </a:xfrm>
        </p:spPr>
        <p:txBody>
          <a:bodyPr/>
          <a:lstStyle/>
          <a:p>
            <a:pPr marL="342900" indent="-342900" algn="l">
              <a:buFont typeface="Arial" panose="020B0604020202020204" pitchFamily="34" charset="0"/>
              <a:buChar char="•"/>
            </a:pPr>
            <a:r>
              <a:rPr lang="en-GB" dirty="0">
                <a:solidFill>
                  <a:srgbClr val="0070C0"/>
                </a:solidFill>
              </a:rPr>
              <a:t>Early identification of victims</a:t>
            </a:r>
          </a:p>
          <a:p>
            <a:pPr marL="342900" indent="-342900" algn="l">
              <a:buFont typeface="Arial" panose="020B0604020202020204" pitchFamily="34" charset="0"/>
              <a:buChar char="•"/>
            </a:pPr>
            <a:r>
              <a:rPr lang="en-GB" dirty="0">
                <a:solidFill>
                  <a:srgbClr val="0070C0"/>
                </a:solidFill>
              </a:rPr>
              <a:t>Prevention- Vulnerabilities, exploitation, repeat.</a:t>
            </a:r>
          </a:p>
          <a:p>
            <a:pPr marL="342900" indent="-342900" algn="l">
              <a:buFont typeface="Arial" panose="020B0604020202020204" pitchFamily="34" charset="0"/>
              <a:buChar char="•"/>
            </a:pPr>
            <a:endParaRPr lang="en-GB" dirty="0"/>
          </a:p>
        </p:txBody>
      </p:sp>
    </p:spTree>
    <p:extLst>
      <p:ext uri="{BB962C8B-B14F-4D97-AF65-F5344CB8AC3E}">
        <p14:creationId xmlns:p14="http://schemas.microsoft.com/office/powerpoint/2010/main" val="25921863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GPMS xmlns="c8b6f972-1a86-4752-ad38-e6101240405c" xsi:nil="true"/>
    <SharedWithUsers xmlns="bad55951-8eb0-423d-a795-1aa195da72b8">
      <UserInfo>
        <DisplayName>Senior, Ramona</DisplayName>
        <AccountId>38</AccountId>
        <AccountType/>
      </UserInfo>
    </SharedWithUsers>
    <lcf76f155ced4ddcb4097134ff3c332f xmlns="725ea034-9ed0-4e4b-abb2-f3a5ac19bd1d">
      <Terms xmlns="http://schemas.microsoft.com/office/infopath/2007/PartnerControls"/>
    </lcf76f155ced4ddcb4097134ff3c332f>
    <TaxCatchAll xmlns="bad55951-8eb0-423d-a795-1aa195da72b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4D7A18218516E47B126163C747E5ABA" ma:contentTypeVersion="13" ma:contentTypeDescription="Create a new document." ma:contentTypeScope="" ma:versionID="6c36e1f4fe08fd4d33f4960c9780e1c8">
  <xsd:schema xmlns:xsd="http://www.w3.org/2001/XMLSchema" xmlns:xs="http://www.w3.org/2001/XMLSchema" xmlns:p="http://schemas.microsoft.com/office/2006/metadata/properties" xmlns:ns2="c8b6f972-1a86-4752-ad38-e6101240405c" xmlns:ns3="725ea034-9ed0-4e4b-abb2-f3a5ac19bd1d" xmlns:ns4="bad55951-8eb0-423d-a795-1aa195da72b8" targetNamespace="http://schemas.microsoft.com/office/2006/metadata/properties" ma:root="true" ma:fieldsID="749e895f263709dbad4085aa9e374da7" ns2:_="" ns3:_="" ns4:_="">
    <xsd:import namespace="c8b6f972-1a86-4752-ad38-e6101240405c"/>
    <xsd:import namespace="725ea034-9ed0-4e4b-abb2-f3a5ac19bd1d"/>
    <xsd:import namespace="bad55951-8eb0-423d-a795-1aa195da72b8"/>
    <xsd:element name="properties">
      <xsd:complexType>
        <xsd:sequence>
          <xsd:element name="documentManagement">
            <xsd:complexType>
              <xsd:all>
                <xsd:element ref="ns2:GPMS" minOccurs="0"/>
                <xsd:element ref="ns3:MediaServiceMetadata" minOccurs="0"/>
                <xsd:element ref="ns3:MediaServiceFastMetadata" minOccurs="0"/>
                <xsd:element ref="ns4:SharedWithUsers" minOccurs="0"/>
                <xsd:element ref="ns4:SharedWithDetails" minOccurs="0"/>
                <xsd:element ref="ns3:lcf76f155ced4ddcb4097134ff3c332f" minOccurs="0"/>
                <xsd:element ref="ns4:TaxCatchAll" minOccurs="0"/>
                <xsd:element ref="ns3:MediaServiceGenerationTime" minOccurs="0"/>
                <xsd:element ref="ns3:MediaServiceEventHashCode" minOccurs="0"/>
                <xsd:element ref="ns3:MediaServiceDateTaken" minOccurs="0"/>
                <xsd:element ref="ns3:MediaLengthInSecond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b6f972-1a86-4752-ad38-e6101240405c" elementFormDefault="qualified">
    <xsd:import namespace="http://schemas.microsoft.com/office/2006/documentManagement/types"/>
    <xsd:import namespace="http://schemas.microsoft.com/office/infopath/2007/PartnerControls"/>
    <xsd:element name="GPMS" ma:index="8" nillable="true" ma:displayName="GPMS" ma:internalName="GPM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5ea034-9ed0-4e4b-abb2-f3a5ac19bd1d"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8840f7b1-9e1d-4ed4-a4a4-833904f8d6fd"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d55951-8eb0-423d-a795-1aa195da72b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842de10a-eb9c-420c-8fad-235ba7294c2e}" ma:internalName="TaxCatchAll" ma:showField="CatchAllData" ma:web="bad55951-8eb0-423d-a795-1aa195da72b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666685-22C5-4C57-A75B-703545814EC0}">
  <ds:schemaRefs>
    <ds:schemaRef ds:uri="http://schemas.openxmlformats.org/package/2006/metadata/core-properties"/>
    <ds:schemaRef ds:uri="http://schemas.microsoft.com/office/2006/documentManagement/types"/>
    <ds:schemaRef ds:uri="http://schemas.microsoft.com/office/infopath/2007/PartnerControls"/>
    <ds:schemaRef ds:uri="c8b6f972-1a86-4752-ad38-e6101240405c"/>
    <ds:schemaRef ds:uri="http://purl.org/dc/elements/1.1/"/>
    <ds:schemaRef ds:uri="http://www.w3.org/XML/1998/namespace"/>
    <ds:schemaRef ds:uri="bad55951-8eb0-423d-a795-1aa195da72b8"/>
    <ds:schemaRef ds:uri="http://purl.org/dc/terms/"/>
    <ds:schemaRef ds:uri="725ea034-9ed0-4e4b-abb2-f3a5ac19bd1d"/>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82D6953-97F4-4ABF-BF97-088AF64A56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b6f972-1a86-4752-ad38-e6101240405c"/>
    <ds:schemaRef ds:uri="725ea034-9ed0-4e4b-abb2-f3a5ac19bd1d"/>
    <ds:schemaRef ds:uri="bad55951-8eb0-423d-a795-1aa195da72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3686A1-6490-4A95-AAA5-A776151DBE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41</TotalTime>
  <Words>689</Words>
  <Application>Microsoft Office PowerPoint</Application>
  <PresentationFormat>Widescreen</PresentationFormat>
  <Paragraphs>71</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Segoe UI</vt:lpstr>
      <vt:lpstr>WordVisi_MSFontService</vt:lpstr>
      <vt:lpstr>office theme</vt:lpstr>
      <vt:lpstr>Cuckooing- The Police Response</vt:lpstr>
      <vt:lpstr>The Threat</vt:lpstr>
      <vt:lpstr>Criminal Offences</vt:lpstr>
      <vt:lpstr>Criminal Offences</vt:lpstr>
      <vt:lpstr>SOC Threat Management </vt:lpstr>
      <vt:lpstr>Police Action</vt:lpstr>
      <vt:lpstr>Gaps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Marsh, Helen</dc:creator>
  <cp:lastModifiedBy>Laura Bainbridge</cp:lastModifiedBy>
  <cp:revision>7</cp:revision>
  <dcterms:created xsi:type="dcterms:W3CDTF">2022-11-07T08:43:45Z</dcterms:created>
  <dcterms:modified xsi:type="dcterms:W3CDTF">2023-05-18T12:57:40Z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0x01010064D7A18218516E47B126163C747E5ABA</vt:lpwstr>
  </property>
  <property fmtid="{D5CDD505-2E9C-101B-9397-08002B2CF9AE}" pid="3" name="MSIP_Label_159e5fe0-93b7-4e24-83b8-c0737a05597a_Enabled">
    <vt:lpwstr>true</vt:lpwstr>
  </property>
  <property fmtid="{D5CDD505-2E9C-101B-9397-08002B2CF9AE}" pid="4" name="MSIP_Label_159e5fe0-93b7-4e24-83b8-c0737a05597a_SetDate">
    <vt:lpwstr>2022-11-07T08:44:15Z</vt:lpwstr>
  </property>
  <property fmtid="{D5CDD505-2E9C-101B-9397-08002B2CF9AE}" pid="5" name="MSIP_Label_159e5fe0-93b7-4e24-83b8-c0737a05597a_Method">
    <vt:lpwstr>Standard</vt:lpwstr>
  </property>
  <property fmtid="{D5CDD505-2E9C-101B-9397-08002B2CF9AE}" pid="6" name="MSIP_Label_159e5fe0-93b7-4e24-83b8-c0737a05597a_Name">
    <vt:lpwstr>159e5fe0-93b7-4e24-83b8-c0737a05597a</vt:lpwstr>
  </property>
  <property fmtid="{D5CDD505-2E9C-101B-9397-08002B2CF9AE}" pid="7" name="MSIP_Label_159e5fe0-93b7-4e24-83b8-c0737a05597a_SiteId">
    <vt:lpwstr>681f7310-2191-469b-8ea0-f76b4a7f699f</vt:lpwstr>
  </property>
  <property fmtid="{D5CDD505-2E9C-101B-9397-08002B2CF9AE}" pid="8" name="MSIP_Label_159e5fe0-93b7-4e24-83b8-c0737a05597a_ActionId">
    <vt:lpwstr>22824948-a804-44f6-a681-cf407d5de2cb</vt:lpwstr>
  </property>
  <property fmtid="{D5CDD505-2E9C-101B-9397-08002B2CF9AE}" pid="9" name="MSIP_Label_159e5fe0-93b7-4e24-83b8-c0737a05597a_ContentBits">
    <vt:lpwstr>0</vt:lpwstr>
  </property>
  <property fmtid="{D5CDD505-2E9C-101B-9397-08002B2CF9AE}" pid="10" name="MediaServiceImageTags">
    <vt:lpwstr/>
  </property>
</Properties>
</file>