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4" r:id="rId3"/>
    <p:sldId id="313" r:id="rId4"/>
    <p:sldId id="262" r:id="rId5"/>
    <p:sldId id="263" r:id="rId6"/>
    <p:sldId id="325" r:id="rId7"/>
    <p:sldId id="284" r:id="rId8"/>
    <p:sldId id="326" r:id="rId9"/>
    <p:sldId id="279" r:id="rId10"/>
    <p:sldId id="314" r:id="rId11"/>
    <p:sldId id="315" r:id="rId12"/>
    <p:sldId id="316" r:id="rId13"/>
    <p:sldId id="317" r:id="rId14"/>
    <p:sldId id="318" r:id="rId15"/>
    <p:sldId id="319" r:id="rId16"/>
    <p:sldId id="285" r:id="rId17"/>
    <p:sldId id="312" r:id="rId18"/>
    <p:sldId id="299" r:id="rId19"/>
    <p:sldId id="300" r:id="rId20"/>
    <p:sldId id="268" r:id="rId21"/>
    <p:sldId id="324" r:id="rId22"/>
    <p:sldId id="32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712F07-2AD3-40D6-A03F-7DD4DC58B204}" v="2" dt="2023-04-30T13:14:13.8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howGuides="1"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290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harding" userId="d6fd9f00-766a-4d84-8a7e-997273947fd3" providerId="ADAL" clId="{F3712F07-2AD3-40D6-A03F-7DD4DC58B204}"/>
    <pc:docChg chg="custSel addSld delSld modSld sldOrd">
      <pc:chgData name="Simon harding" userId="d6fd9f00-766a-4d84-8a7e-997273947fd3" providerId="ADAL" clId="{F3712F07-2AD3-40D6-A03F-7DD4DC58B204}" dt="2023-04-30T13:22:59.758" v="271" actId="27636"/>
      <pc:docMkLst>
        <pc:docMk/>
      </pc:docMkLst>
      <pc:sldChg chg="modSp mod">
        <pc:chgData name="Simon harding" userId="d6fd9f00-766a-4d84-8a7e-997273947fd3" providerId="ADAL" clId="{F3712F07-2AD3-40D6-A03F-7DD4DC58B204}" dt="2023-04-30T13:20:08.709" v="191" actId="14100"/>
        <pc:sldMkLst>
          <pc:docMk/>
          <pc:sldMk cId="2697712983" sldId="256"/>
        </pc:sldMkLst>
        <pc:spChg chg="mod">
          <ac:chgData name="Simon harding" userId="d6fd9f00-766a-4d84-8a7e-997273947fd3" providerId="ADAL" clId="{F3712F07-2AD3-40D6-A03F-7DD4DC58B204}" dt="2023-04-30T13:20:08.709" v="191" actId="14100"/>
          <ac:spMkLst>
            <pc:docMk/>
            <pc:sldMk cId="2697712983" sldId="256"/>
            <ac:spMk id="4" creationId="{00000000-0000-0000-0000-000000000000}"/>
          </ac:spMkLst>
        </pc:spChg>
      </pc:sldChg>
      <pc:sldChg chg="del">
        <pc:chgData name="Simon harding" userId="d6fd9f00-766a-4d84-8a7e-997273947fd3" providerId="ADAL" clId="{F3712F07-2AD3-40D6-A03F-7DD4DC58B204}" dt="2023-04-30T13:08:37.739" v="2" actId="47"/>
        <pc:sldMkLst>
          <pc:docMk/>
          <pc:sldMk cId="2305167941" sldId="257"/>
        </pc:sldMkLst>
      </pc:sldChg>
      <pc:sldChg chg="ord">
        <pc:chgData name="Simon harding" userId="d6fd9f00-766a-4d84-8a7e-997273947fd3" providerId="ADAL" clId="{F3712F07-2AD3-40D6-A03F-7DD4DC58B204}" dt="2023-04-30T13:18:02.037" v="106"/>
        <pc:sldMkLst>
          <pc:docMk/>
          <pc:sldMk cId="1603749728" sldId="262"/>
        </pc:sldMkLst>
      </pc:sldChg>
      <pc:sldChg chg="modSp mod ord">
        <pc:chgData name="Simon harding" userId="d6fd9f00-766a-4d84-8a7e-997273947fd3" providerId="ADAL" clId="{F3712F07-2AD3-40D6-A03F-7DD4DC58B204}" dt="2023-04-30T13:21:21.675" v="235" actId="6549"/>
        <pc:sldMkLst>
          <pc:docMk/>
          <pc:sldMk cId="3397441139" sldId="263"/>
        </pc:sldMkLst>
        <pc:spChg chg="mod">
          <ac:chgData name="Simon harding" userId="d6fd9f00-766a-4d84-8a7e-997273947fd3" providerId="ADAL" clId="{F3712F07-2AD3-40D6-A03F-7DD4DC58B204}" dt="2023-04-30T13:21:21.675" v="235" actId="6549"/>
          <ac:spMkLst>
            <pc:docMk/>
            <pc:sldMk cId="3397441139" sldId="263"/>
            <ac:spMk id="2" creationId="{00000000-0000-0000-0000-000000000000}"/>
          </ac:spMkLst>
        </pc:spChg>
      </pc:sldChg>
      <pc:sldChg chg="del">
        <pc:chgData name="Simon harding" userId="d6fd9f00-766a-4d84-8a7e-997273947fd3" providerId="ADAL" clId="{F3712F07-2AD3-40D6-A03F-7DD4DC58B204}" dt="2023-04-30T13:10:17.528" v="11" actId="47"/>
        <pc:sldMkLst>
          <pc:docMk/>
          <pc:sldMk cId="3578572764" sldId="264"/>
        </pc:sldMkLst>
      </pc:sldChg>
      <pc:sldChg chg="del">
        <pc:chgData name="Simon harding" userId="d6fd9f00-766a-4d84-8a7e-997273947fd3" providerId="ADAL" clId="{F3712F07-2AD3-40D6-A03F-7DD4DC58B204}" dt="2023-04-30T13:08:15.991" v="0" actId="47"/>
        <pc:sldMkLst>
          <pc:docMk/>
          <pc:sldMk cId="3494856284" sldId="272"/>
        </pc:sldMkLst>
      </pc:sldChg>
      <pc:sldChg chg="del">
        <pc:chgData name="Simon harding" userId="d6fd9f00-766a-4d84-8a7e-997273947fd3" providerId="ADAL" clId="{F3712F07-2AD3-40D6-A03F-7DD4DC58B204}" dt="2023-04-30T13:10:41.526" v="12" actId="47"/>
        <pc:sldMkLst>
          <pc:docMk/>
          <pc:sldMk cId="2974511030" sldId="277"/>
        </pc:sldMkLst>
      </pc:sldChg>
      <pc:sldChg chg="del">
        <pc:chgData name="Simon harding" userId="d6fd9f00-766a-4d84-8a7e-997273947fd3" providerId="ADAL" clId="{F3712F07-2AD3-40D6-A03F-7DD4DC58B204}" dt="2023-04-30T13:08:57.592" v="5" actId="47"/>
        <pc:sldMkLst>
          <pc:docMk/>
          <pc:sldMk cId="1158745333" sldId="278"/>
        </pc:sldMkLst>
      </pc:sldChg>
      <pc:sldChg chg="ord">
        <pc:chgData name="Simon harding" userId="d6fd9f00-766a-4d84-8a7e-997273947fd3" providerId="ADAL" clId="{F3712F07-2AD3-40D6-A03F-7DD4DC58B204}" dt="2023-04-30T13:22:07.023" v="237"/>
        <pc:sldMkLst>
          <pc:docMk/>
          <pc:sldMk cId="2921654291" sldId="284"/>
        </pc:sldMkLst>
      </pc:sldChg>
      <pc:sldChg chg="del">
        <pc:chgData name="Simon harding" userId="d6fd9f00-766a-4d84-8a7e-997273947fd3" providerId="ADAL" clId="{F3712F07-2AD3-40D6-A03F-7DD4DC58B204}" dt="2023-04-30T13:09:22.233" v="6" actId="47"/>
        <pc:sldMkLst>
          <pc:docMk/>
          <pc:sldMk cId="1098339155" sldId="289"/>
        </pc:sldMkLst>
      </pc:sldChg>
      <pc:sldChg chg="del">
        <pc:chgData name="Simon harding" userId="d6fd9f00-766a-4d84-8a7e-997273947fd3" providerId="ADAL" clId="{F3712F07-2AD3-40D6-A03F-7DD4DC58B204}" dt="2023-04-30T13:09:28.806" v="7" actId="47"/>
        <pc:sldMkLst>
          <pc:docMk/>
          <pc:sldMk cId="120723257" sldId="290"/>
        </pc:sldMkLst>
      </pc:sldChg>
      <pc:sldChg chg="del">
        <pc:chgData name="Simon harding" userId="d6fd9f00-766a-4d84-8a7e-997273947fd3" providerId="ADAL" clId="{F3712F07-2AD3-40D6-A03F-7DD4DC58B204}" dt="2023-04-30T13:09:33.471" v="8" actId="47"/>
        <pc:sldMkLst>
          <pc:docMk/>
          <pc:sldMk cId="2029365007" sldId="292"/>
        </pc:sldMkLst>
      </pc:sldChg>
      <pc:sldChg chg="del">
        <pc:chgData name="Simon harding" userId="d6fd9f00-766a-4d84-8a7e-997273947fd3" providerId="ADAL" clId="{F3712F07-2AD3-40D6-A03F-7DD4DC58B204}" dt="2023-04-30T13:09:42.755" v="9" actId="47"/>
        <pc:sldMkLst>
          <pc:docMk/>
          <pc:sldMk cId="3908110539" sldId="301"/>
        </pc:sldMkLst>
      </pc:sldChg>
      <pc:sldChg chg="del">
        <pc:chgData name="Simon harding" userId="d6fd9f00-766a-4d84-8a7e-997273947fd3" providerId="ADAL" clId="{F3712F07-2AD3-40D6-A03F-7DD4DC58B204}" dt="2023-04-30T13:08:46.456" v="4" actId="47"/>
        <pc:sldMkLst>
          <pc:docMk/>
          <pc:sldMk cId="4181242895" sldId="303"/>
        </pc:sldMkLst>
      </pc:sldChg>
      <pc:sldChg chg="modSp mod">
        <pc:chgData name="Simon harding" userId="d6fd9f00-766a-4d84-8a7e-997273947fd3" providerId="ADAL" clId="{F3712F07-2AD3-40D6-A03F-7DD4DC58B204}" dt="2023-04-30T13:22:59.758" v="271" actId="27636"/>
        <pc:sldMkLst>
          <pc:docMk/>
          <pc:sldMk cId="2972150377" sldId="304"/>
        </pc:sldMkLst>
        <pc:spChg chg="mod">
          <ac:chgData name="Simon harding" userId="d6fd9f00-766a-4d84-8a7e-997273947fd3" providerId="ADAL" clId="{F3712F07-2AD3-40D6-A03F-7DD4DC58B204}" dt="2023-04-30T13:22:59.758" v="271" actId="27636"/>
          <ac:spMkLst>
            <pc:docMk/>
            <pc:sldMk cId="2972150377" sldId="304"/>
            <ac:spMk id="3" creationId="{00000000-0000-0000-0000-000000000000}"/>
          </ac:spMkLst>
        </pc:spChg>
      </pc:sldChg>
      <pc:sldChg chg="del">
        <pc:chgData name="Simon harding" userId="d6fd9f00-766a-4d84-8a7e-997273947fd3" providerId="ADAL" clId="{F3712F07-2AD3-40D6-A03F-7DD4DC58B204}" dt="2023-04-30T13:08:20.404" v="1" actId="47"/>
        <pc:sldMkLst>
          <pc:docMk/>
          <pc:sldMk cId="1843210397" sldId="306"/>
        </pc:sldMkLst>
      </pc:sldChg>
      <pc:sldChg chg="del">
        <pc:chgData name="Simon harding" userId="d6fd9f00-766a-4d84-8a7e-997273947fd3" providerId="ADAL" clId="{F3712F07-2AD3-40D6-A03F-7DD4DC58B204}" dt="2023-04-30T13:09:55.111" v="10" actId="47"/>
        <pc:sldMkLst>
          <pc:docMk/>
          <pc:sldMk cId="1170484578" sldId="307"/>
        </pc:sldMkLst>
      </pc:sldChg>
      <pc:sldChg chg="del">
        <pc:chgData name="Simon harding" userId="d6fd9f00-766a-4d84-8a7e-997273947fd3" providerId="ADAL" clId="{F3712F07-2AD3-40D6-A03F-7DD4DC58B204}" dt="2023-04-30T13:08:39.295" v="3" actId="47"/>
        <pc:sldMkLst>
          <pc:docMk/>
          <pc:sldMk cId="1029814958" sldId="308"/>
        </pc:sldMkLst>
      </pc:sldChg>
      <pc:sldChg chg="addSp delSp modSp add mod">
        <pc:chgData name="Simon harding" userId="d6fd9f00-766a-4d84-8a7e-997273947fd3" providerId="ADAL" clId="{F3712F07-2AD3-40D6-A03F-7DD4DC58B204}" dt="2023-04-30T13:17:25.294" v="104" actId="20577"/>
        <pc:sldMkLst>
          <pc:docMk/>
          <pc:sldMk cId="1346558365" sldId="326"/>
        </pc:sldMkLst>
        <pc:spChg chg="add del mod">
          <ac:chgData name="Simon harding" userId="d6fd9f00-766a-4d84-8a7e-997273947fd3" providerId="ADAL" clId="{F3712F07-2AD3-40D6-A03F-7DD4DC58B204}" dt="2023-04-30T13:14:21.908" v="15" actId="478"/>
          <ac:spMkLst>
            <pc:docMk/>
            <pc:sldMk cId="1346558365" sldId="326"/>
            <ac:spMk id="2" creationId="{371C9105-24BD-AF75-8ABC-084FF8EBC143}"/>
          </ac:spMkLst>
        </pc:spChg>
        <pc:spChg chg="mod">
          <ac:chgData name="Simon harding" userId="d6fd9f00-766a-4d84-8a7e-997273947fd3" providerId="ADAL" clId="{F3712F07-2AD3-40D6-A03F-7DD4DC58B204}" dt="2023-04-30T13:17:25.294" v="104" actId="20577"/>
          <ac:spMkLst>
            <pc:docMk/>
            <pc:sldMk cId="1346558365" sldId="326"/>
            <ac:spMk id="7" creationId="{00000000-0000-0000-0000-000000000000}"/>
          </ac:spMkLst>
        </pc:spChg>
        <pc:spChg chg="mod">
          <ac:chgData name="Simon harding" userId="d6fd9f00-766a-4d84-8a7e-997273947fd3" providerId="ADAL" clId="{F3712F07-2AD3-40D6-A03F-7DD4DC58B204}" dt="2023-04-30T13:15:53.915" v="37" actId="207"/>
          <ac:spMkLst>
            <pc:docMk/>
            <pc:sldMk cId="1346558365" sldId="326"/>
            <ac:spMk id="8" creationId="{00000000-0000-0000-0000-000000000000}"/>
          </ac:spMkLst>
        </pc:spChg>
        <pc:spChg chg="mod">
          <ac:chgData name="Simon harding" userId="d6fd9f00-766a-4d84-8a7e-997273947fd3" providerId="ADAL" clId="{F3712F07-2AD3-40D6-A03F-7DD4DC58B204}" dt="2023-04-30T13:17:07.707" v="101" actId="20577"/>
          <ac:spMkLst>
            <pc:docMk/>
            <pc:sldMk cId="1346558365" sldId="326"/>
            <ac:spMk id="11" creationId="{00000000-0000-0000-0000-000000000000}"/>
          </ac:spMkLst>
        </pc:spChg>
        <pc:picChg chg="mod">
          <ac:chgData name="Simon harding" userId="d6fd9f00-766a-4d84-8a7e-997273947fd3" providerId="ADAL" clId="{F3712F07-2AD3-40D6-A03F-7DD4DC58B204}" dt="2023-04-30T13:17:19.615" v="102" actId="1076"/>
          <ac:picMkLst>
            <pc:docMk/>
            <pc:sldMk cId="1346558365" sldId="326"/>
            <ac:picMk id="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3917B-8A2C-474F-8294-482D95D5E26A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CD364-3447-4412-AFB7-FEDF644EF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50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ABB10-7376-436A-8EDB-0CCCE7A0382F}" type="datetimeFigureOut">
              <a:rPr lang="en-GB" smtClean="0"/>
              <a:t>18/05/2023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50589-D313-40EF-8C28-80F727031D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6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5D3C-B6AF-4F5C-832C-E9075DD12327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45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02D69-6D38-40B3-BE3F-A9DB5EFCEE90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2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978-169D-43FF-B2CA-36505822009B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5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DDF17-2F07-4B7B-AF18-CA1797D9C894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0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DB1C-3BD9-4617-BBB2-1FAA90812AE5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40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8A169-A0D2-48DB-B8DD-6790D971F925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4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6C87-F6B9-4888-BD5A-9198EF4A3630}" type="datetime1">
              <a:rPr lang="en-GB" smtClean="0"/>
              <a:t>18/05/2023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F52ED-ECAF-49A1-BB06-F9137F535DB0}" type="datetime1">
              <a:rPr lang="en-GB" smtClean="0"/>
              <a:t>18/05/2023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50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BE7F9-FBB3-4648-B312-78F0BE6F3708}" type="datetime1">
              <a:rPr lang="en-GB" smtClean="0"/>
              <a:t>18/05/2023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67E1-7D30-4640-A778-D6CFB4CBF63E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6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99CEF-ADD9-4F9F-9318-58575F7BFA38}" type="datetime1">
              <a:rPr lang="en-GB" smtClean="0"/>
              <a:t>18/05/2023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43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3B71-3136-4B5A-B004-BD3826FC4ABB}" type="datetime1">
              <a:rPr lang="en-GB" smtClean="0"/>
              <a:t>18/05/2023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75D3-3261-4395-9356-15A2DD9FD2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099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23928" y="2420888"/>
            <a:ext cx="4968552" cy="3137210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Competition, Exploitation and </a:t>
            </a:r>
            <a:br>
              <a:rPr lang="en-GB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Cuckooing in County Lines 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06693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7FBB994-E5B6-C24F-B521-7E1FA233D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62"/>
            <a:ext cx="3066932" cy="68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1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86409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Pre-County Lines Traditional Model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6097" y="1556792"/>
            <a:ext cx="37444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926124"/>
            <a:ext cx="5456705" cy="36631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10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939187"/>
            <a:ext cx="5328592" cy="365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6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792088"/>
          </a:xfrm>
        </p:spPr>
        <p:txBody>
          <a:bodyPr>
            <a:noAutofit/>
          </a:bodyPr>
          <a:lstStyle/>
          <a:p>
            <a:pPr algn="l"/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Lines #1 – Commuting Model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412776"/>
            <a:ext cx="4464496" cy="41764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11</a:t>
            </a:fld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4" y="890985"/>
            <a:ext cx="4536503" cy="47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6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Lines #2- Satellite Model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1412776"/>
            <a:ext cx="1656184" cy="424847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2097684"/>
            <a:ext cx="1296144" cy="32035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56176" y="1412776"/>
            <a:ext cx="108012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12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3871"/>
            <a:ext cx="2664296" cy="341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65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Lines #3 Market Consolidation and Expansion Model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569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6296" y="1772816"/>
            <a:ext cx="1224136" cy="38884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13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8881"/>
            <a:ext cx="1440160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65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Lines #4 Market and Product Diversification Model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65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6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 of violence, debt and profit</a:t>
            </a:r>
          </a:p>
        </p:txBody>
      </p:sp>
      <p:sp>
        <p:nvSpPr>
          <p:cNvPr id="4" name="Oval 3"/>
          <p:cNvSpPr/>
          <p:nvPr/>
        </p:nvSpPr>
        <p:spPr>
          <a:xfrm>
            <a:off x="2522233" y="1900086"/>
            <a:ext cx="3960440" cy="40324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76523" y="14651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 Gang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4880" y="3631677"/>
            <a:ext cx="2610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Dealers/ local managers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3975" y="6061938"/>
            <a:ext cx="107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Runners</a:t>
            </a:r>
          </a:p>
        </p:txBody>
      </p:sp>
      <p:sp>
        <p:nvSpPr>
          <p:cNvPr id="9" name="Curved Down Arrow 8"/>
          <p:cNvSpPr/>
          <p:nvPr/>
        </p:nvSpPr>
        <p:spPr>
          <a:xfrm rot="18781551">
            <a:off x="1228252" y="1723213"/>
            <a:ext cx="2351747" cy="1344284"/>
          </a:xfrm>
          <a:prstGeom prst="curvedDownArrow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04248" y="1484784"/>
            <a:ext cx="936104" cy="4573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Debt</a:t>
            </a:r>
          </a:p>
        </p:txBody>
      </p:sp>
      <p:sp>
        <p:nvSpPr>
          <p:cNvPr id="11" name="Curved Down Arrow 10"/>
          <p:cNvSpPr/>
          <p:nvPr/>
        </p:nvSpPr>
        <p:spPr>
          <a:xfrm rot="14314466">
            <a:off x="1162834" y="4868158"/>
            <a:ext cx="2941896" cy="1067344"/>
          </a:xfrm>
          <a:prstGeom prst="curvedDownArrow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5576" y="1457904"/>
            <a:ext cx="1152128" cy="4573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Demand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84840" y="3655142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</a:p>
        </p:txBody>
      </p:sp>
      <p:sp>
        <p:nvSpPr>
          <p:cNvPr id="14" name="Curved Down Arrow 13"/>
          <p:cNvSpPr/>
          <p:nvPr/>
        </p:nvSpPr>
        <p:spPr>
          <a:xfrm rot="7483101">
            <a:off x="4975663" y="4851625"/>
            <a:ext cx="2903088" cy="1296144"/>
          </a:xfrm>
          <a:prstGeom prst="curvedDownArrow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32124" y="5293101"/>
            <a:ext cx="936104" cy="4573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Debt</a:t>
            </a:r>
          </a:p>
        </p:txBody>
      </p:sp>
      <p:sp>
        <p:nvSpPr>
          <p:cNvPr id="18" name="Curved Down Arrow 17"/>
          <p:cNvSpPr/>
          <p:nvPr/>
        </p:nvSpPr>
        <p:spPr>
          <a:xfrm rot="3141015">
            <a:off x="5371728" y="1848036"/>
            <a:ext cx="2351747" cy="1296144"/>
          </a:xfrm>
          <a:prstGeom prst="curvedDownArrow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39835" y="5445501"/>
            <a:ext cx="838770" cy="4573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Debt</a:t>
            </a:r>
          </a:p>
        </p:txBody>
      </p:sp>
      <p:sp>
        <p:nvSpPr>
          <p:cNvPr id="20" name="Quad Arrow Callout 19"/>
          <p:cNvSpPr/>
          <p:nvPr/>
        </p:nvSpPr>
        <p:spPr>
          <a:xfrm>
            <a:off x="3419872" y="2708919"/>
            <a:ext cx="2160239" cy="2584181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017207" y="3638315"/>
            <a:ext cx="91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Violence     and control</a:t>
            </a:r>
          </a:p>
        </p:txBody>
      </p:sp>
      <p:cxnSp>
        <p:nvCxnSpPr>
          <p:cNvPr id="26" name="Straight Arrow Connector 25"/>
          <p:cNvCxnSpPr>
            <a:stCxn id="4" idx="2"/>
          </p:cNvCxnSpPr>
          <p:nvPr/>
        </p:nvCxnSpPr>
        <p:spPr>
          <a:xfrm>
            <a:off x="2522233" y="3916310"/>
            <a:ext cx="1941755" cy="196096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4"/>
          </p:cNvCxnSpPr>
          <p:nvPr/>
        </p:nvCxnSpPr>
        <p:spPr>
          <a:xfrm flipV="1">
            <a:off x="4502453" y="3921944"/>
            <a:ext cx="1797739" cy="201059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4502453" y="1942148"/>
            <a:ext cx="1797739" cy="189766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602854">
            <a:off x="2951631" y="4738292"/>
            <a:ext cx="786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Profit</a:t>
            </a:r>
          </a:p>
        </p:txBody>
      </p:sp>
      <p:sp>
        <p:nvSpPr>
          <p:cNvPr id="33" name="TextBox 32"/>
          <p:cNvSpPr txBox="1"/>
          <p:nvPr/>
        </p:nvSpPr>
        <p:spPr>
          <a:xfrm rot="18787055">
            <a:off x="5059792" y="4818493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Profit</a:t>
            </a:r>
          </a:p>
        </p:txBody>
      </p:sp>
      <p:sp>
        <p:nvSpPr>
          <p:cNvPr id="34" name="TextBox 33"/>
          <p:cNvSpPr txBox="1"/>
          <p:nvPr/>
        </p:nvSpPr>
        <p:spPr>
          <a:xfrm rot="2602854">
            <a:off x="5371068" y="2913907"/>
            <a:ext cx="786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Profit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502453" y="2142984"/>
            <a:ext cx="1692188" cy="177896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595865">
            <a:off x="4430715" y="2737090"/>
            <a:ext cx="130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Exploitation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502453" y="3916310"/>
            <a:ext cx="1653723" cy="183415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633782" y="3868391"/>
            <a:ext cx="1830206" cy="180579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Line Control Repertoire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328592" cy="577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23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Remote Mothering</a:t>
            </a:r>
            <a:endParaRPr lang="en-GB" sz="1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67" y="1604963"/>
            <a:ext cx="4572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" y="1604963"/>
            <a:ext cx="3511550" cy="462707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CD61-EDA5-4D84-8443-7D5243F177D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1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Cuckooing: Typology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6776"/>
              </p:ext>
            </p:extLst>
          </p:nvPr>
        </p:nvGraphicFramePr>
        <p:xfrm>
          <a:off x="1619672" y="1124744"/>
          <a:ext cx="5892160" cy="5472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Type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Scenario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Stealth – A ‘Tuesday Mate’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Relationship built slowly over time; often used as a future, hedging bets arrangement should they be needed.  A ‘Tuesday mate’ often appears each Tuesday when shopping is done or drugs are purchased.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Guile and fake friendship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Commonly used by identifying vulnerable targets in local cafes, health centres and benefit offices.  This can be quick or over time.  Inducements can be offered. 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Tip-offs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Other users (seeking favours) will tip off dealers – can be done as revenge or power and control grab over the target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Passed on introductions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 more normalised introduction through regular interactions and transactions – often drugs offered/received for this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Coat-tailing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 dealer enters on the coat-tails of another user.  Users become proxies for this type of entry.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Open Proposition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Sometimes used via cold-calling as the target will be on a burner phone database.  Open propositions can be made when following someone home from a benefits office.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Enticement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Free drugs and take it or leave it deals for short term benefits are offered.  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Tandem Working with Care staff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Tip off from local care workers.  Usually targeted towards elderly with mental health issues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81" marR="6128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76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Cuckooing: Agentic User Responses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975427"/>
              </p:ext>
            </p:extLst>
          </p:nvPr>
        </p:nvGraphicFramePr>
        <p:xfrm>
          <a:off x="1115616" y="1124746"/>
          <a:ext cx="6840759" cy="5406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2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Type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Scenario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Compliance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Some users are complicit with dealers and so easily comply with all demands – usually due to the dividends obtained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Compromise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Some users accept a medicinal cosh or steady supply of drugs.  Compromise can include paying of rent, free drugs or starting a sexual relationship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Complain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Users complain to other users/ family hoping that intelligence will eventually reach the authorities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Cash In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Some users make a conscious decision to cash in.  Some may commence paid work for the dealer or work in lieu of drugs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Cast Off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Users pass the dealers off onto other more vulnerable users – often by claiming their own premises is now under police surveillance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Calling In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Users call in to visit housing or agency staff to tell what is happening.  Although often a sign of vulnerability – it is still an agentic move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Conspiring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Users conspire with rivals dealers to get the property raided.  This can be high risk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Counteracting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Users try to re-take the property by force. Again very high risk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Calling police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Direct informing brings risks of being branded a Snitch.  Done either by direct informing or by ‘soft grassing’ including passing the keys to police.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Call it quits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Tenants leave property or request a transfer.  Very disruptive to anyone in recovery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Capture</a:t>
                      </a:r>
                      <a:endParaRPr lang="en-GB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Users will deliberately get caught by police: permits intervention without being labelled a Grass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29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l"/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County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780928"/>
            <a:ext cx="7128792" cy="3888432"/>
          </a:xfrm>
        </p:spPr>
        <p:txBody>
          <a:bodyPr>
            <a:normAutofit/>
          </a:bodyPr>
          <a:lstStyle/>
          <a:p>
            <a:r>
              <a:rPr lang="en-GB" sz="2800" b="1" dirty="0"/>
              <a:t>A business model</a:t>
            </a:r>
          </a:p>
          <a:p>
            <a:r>
              <a:rPr lang="en-GB" sz="2800" b="1" dirty="0"/>
              <a:t>Adaptable</a:t>
            </a:r>
            <a:endParaRPr lang="en-GB" sz="2800" dirty="0"/>
          </a:p>
          <a:p>
            <a:r>
              <a:rPr lang="en-GB" sz="2800" b="1" dirty="0"/>
              <a:t>Professionalisation</a:t>
            </a:r>
            <a:endParaRPr lang="en-GB" sz="2800" dirty="0"/>
          </a:p>
          <a:p>
            <a:r>
              <a:rPr lang="en-GB" sz="2800" b="1" dirty="0"/>
              <a:t>Exploitation is variable  </a:t>
            </a:r>
            <a:endParaRPr lang="en-GB" sz="2800" dirty="0"/>
          </a:p>
          <a:p>
            <a:r>
              <a:rPr lang="en-GB" sz="2800" b="1" dirty="0"/>
              <a:t>Control Repertoire</a:t>
            </a:r>
            <a:endParaRPr lang="en-GB" sz="2800" dirty="0"/>
          </a:p>
          <a:p>
            <a:r>
              <a:rPr lang="en-GB" sz="2800" b="1" dirty="0"/>
              <a:t>Criminal confidence and local change</a:t>
            </a:r>
            <a:endParaRPr lang="en-GB" sz="2800" dirty="0"/>
          </a:p>
          <a:p>
            <a:r>
              <a:rPr lang="en-GB" sz="2800" b="1" dirty="0"/>
              <a:t>Rupturing of user community equilibrium</a:t>
            </a:r>
            <a:endParaRPr lang="en-GB" sz="28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2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36712"/>
            <a:ext cx="4311889" cy="320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150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Biggest increase in knife crime outside cities,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1679" b="3085"/>
          <a:stretch/>
        </p:blipFill>
        <p:spPr bwMode="auto">
          <a:xfrm>
            <a:off x="2195736" y="1719262"/>
            <a:ext cx="4896544" cy="480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835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Rupturing of user community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472608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Disequilibrium = </a:t>
            </a:r>
            <a:r>
              <a:rPr lang="en-GB" dirty="0"/>
              <a:t>a state in which things are not stable or certain, but are likely to change suddenly. </a:t>
            </a:r>
            <a:r>
              <a:rPr lang="en-GB" sz="2200" dirty="0"/>
              <a:t>(Collins Dictionary)</a:t>
            </a:r>
          </a:p>
          <a:p>
            <a:endParaRPr lang="en-GB" dirty="0"/>
          </a:p>
          <a:p>
            <a:pPr lvl="0"/>
            <a:r>
              <a:rPr lang="en-GB" dirty="0"/>
              <a:t>Users can now be User-dealers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Some Users-dealers skim/cut deals, profit, exploit weaknesses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Creates new Hierarchy of Users – ‘superiority’ via role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Intell</a:t>
            </a:r>
            <a:r>
              <a:rPr lang="en-GB" dirty="0"/>
              <a:t> and information is collated, then traded with gangs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Others users feel at greater risk as intimate knowledge is shared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User-dealers more targeted by police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Distrust and suspicion grows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Gangs use Users for ‘proxy control’ – increase in knife attacks</a:t>
            </a:r>
            <a:r>
              <a:rPr lang="en-GB" b="1" dirty="0"/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1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22</a:t>
            </a:fld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6D58CE6-0DC0-A74E-9C86-7C728AB53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49750"/>
            <a:ext cx="7075497" cy="23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04800"/>
            <a:ext cx="6048672" cy="96396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 Hr Dial – A - Dealer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9489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Competition to get drugs to user</a:t>
            </a: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Local supply changed</a:t>
            </a: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Gig economy</a:t>
            </a: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Door to door delivery</a:t>
            </a: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Mopeds</a:t>
            </a: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Drugs/money</a:t>
            </a: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Knives, weapons</a:t>
            </a: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Risk of targeted attacks</a:t>
            </a:r>
          </a:p>
          <a:p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Deal beyond postcodes</a:t>
            </a:r>
          </a:p>
          <a:p>
            <a:pPr marL="0" indent="0">
              <a:buNone/>
            </a:pPr>
            <a:r>
              <a:rPr lang="en-GB" sz="39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= Saturated markets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09C9D-91C9-4973-B7A3-1840DE9D4EF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571243"/>
            <a:ext cx="3888432" cy="2745147"/>
          </a:xfrm>
          <a:prstGeom prst="rect">
            <a:avLst/>
          </a:prstGeom>
        </p:spPr>
      </p:pic>
      <p:pic>
        <p:nvPicPr>
          <p:cNvPr id="3074" name="Picture 2" descr="C:\Users\Simon\Pictures\Gangs powerpoint\12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546"/>
            <a:ext cx="2520280" cy="115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9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8012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4 ‘Ps’ and ‘As’ of the marketing mix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47260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4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validation in the ladder of customer loyalty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04056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4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Competitive Advantage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6</a:t>
            </a:fld>
            <a:endParaRPr lang="en-GB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07306"/>
            <a:ext cx="5025095" cy="523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1196752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Non-Saturated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Expand supply to country/coastal towns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Local domestic markets</a:t>
            </a:r>
          </a:p>
          <a:p>
            <a:r>
              <a:rPr lang="en-GB" sz="2400" dirty="0"/>
              <a:t>    for Heroin, Cocaine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2,500 lines in UK (NCA)</a:t>
            </a:r>
          </a:p>
        </p:txBody>
      </p:sp>
    </p:spTree>
    <p:extLst>
      <p:ext uri="{BB962C8B-B14F-4D97-AF65-F5344CB8AC3E}">
        <p14:creationId xmlns:p14="http://schemas.microsoft.com/office/powerpoint/2010/main" val="80588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 for line expansion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04867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54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3432" y="2362627"/>
            <a:ext cx="572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Slide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002" y="2987605"/>
            <a:ext cx="5357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Your text goes here</a:t>
            </a: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imon Harding lecture PP SLIDES SEP 20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409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9872" y="2267469"/>
            <a:ext cx="5925081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Intimidate/con/coerce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Deal from flat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days – 3 months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Change address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Take over property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Intimidate/con/coerce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Deal from flat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3 days – 3 months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Change address</a:t>
            </a:r>
          </a:p>
          <a:p>
            <a:pPr>
              <a:spcBef>
                <a:spcPts val="600"/>
              </a:spcBef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4116" y="1380724"/>
            <a:ext cx="35708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dirty="0">
                <a:latin typeface="Arial" panose="020B0604020202020204" pitchFamily="34" charset="0"/>
                <a:cs typeface="Arial" panose="020B0604020202020204" pitchFamily="34" charset="0"/>
              </a:rPr>
              <a:t>Reduce Business Costs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65" y="2267468"/>
            <a:ext cx="2846667" cy="3506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9047" y="2667941"/>
            <a:ext cx="2980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C00000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COMPETITIVE ADVANTAGE</a:t>
            </a:r>
          </a:p>
          <a:p>
            <a:pPr algn="ctr"/>
            <a:endParaRPr lang="en-GB" sz="2800" dirty="0">
              <a:solidFill>
                <a:srgbClr val="C00000"/>
              </a:solidFill>
              <a:latin typeface="Stencil" panose="040409050D0802020404" pitchFamily="82" charset="0"/>
              <a:cs typeface="Arial" panose="020B0604020202020204" pitchFamily="34" charset="0"/>
            </a:endParaRPr>
          </a:p>
          <a:p>
            <a:pPr algn="ctr"/>
            <a:r>
              <a:rPr lang="en-GB" sz="2800" dirty="0">
                <a:solidFill>
                  <a:srgbClr val="C00000"/>
                </a:solidFill>
                <a:latin typeface="Stencil" panose="040409050D0802020404" pitchFamily="82" charset="0"/>
                <a:cs typeface="Arial" panose="020B0604020202020204" pitchFamily="34" charset="0"/>
              </a:rPr>
              <a:t>cuckooing</a:t>
            </a:r>
          </a:p>
        </p:txBody>
      </p:sp>
    </p:spTree>
    <p:extLst>
      <p:ext uri="{BB962C8B-B14F-4D97-AF65-F5344CB8AC3E}">
        <p14:creationId xmlns:p14="http://schemas.microsoft.com/office/powerpoint/2010/main" val="13465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en-GB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Evolving spectrum of County Lines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9694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75D3-3261-4395-9356-15A2DD9FD20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24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815</Words>
  <Application>Microsoft Office PowerPoint</Application>
  <PresentationFormat>On-screen Show (4:3)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Stencil</vt:lpstr>
      <vt:lpstr>Times New Roman</vt:lpstr>
      <vt:lpstr>Office Theme</vt:lpstr>
      <vt:lpstr>Competition, Exploitation and  Cuckooing in County Lines </vt:lpstr>
      <vt:lpstr>County Lines</vt:lpstr>
      <vt:lpstr>24 Hr Dial – A - Dealer</vt:lpstr>
      <vt:lpstr>The 4 ‘Ps’ and ‘As’ of the marketing mix</vt:lpstr>
      <vt:lpstr>Customer validation in the ladder of customer loyalty</vt:lpstr>
      <vt:lpstr>Building Competitive Advantage</vt:lpstr>
      <vt:lpstr>Options for line expansion</vt:lpstr>
      <vt:lpstr>PowerPoint Presentation</vt:lpstr>
      <vt:lpstr>Evolving spectrum of County Lines</vt:lpstr>
      <vt:lpstr>Pre-County Lines Traditional Model</vt:lpstr>
      <vt:lpstr>County Lines #1 – Commuting Model</vt:lpstr>
      <vt:lpstr>County Lines #2- Satellite Model</vt:lpstr>
      <vt:lpstr>County Lines #3 Market Consolidation and Expansion Model </vt:lpstr>
      <vt:lpstr>County Lines #4 Market and Product Diversification Model</vt:lpstr>
      <vt:lpstr>Circle of violence, debt and profit</vt:lpstr>
      <vt:lpstr>County Line Control Repertoire</vt:lpstr>
      <vt:lpstr>Remote Mothering</vt:lpstr>
      <vt:lpstr>Cuckooing: Typology  </vt:lpstr>
      <vt:lpstr>Cuckooing: Agentic User Responses </vt:lpstr>
      <vt:lpstr>Biggest increase in knife crime outside cities, 2019</vt:lpstr>
      <vt:lpstr>Rupturing of user community equilibrium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 from Prof. Hardings research into County Lines</dc:title>
  <dc:creator>Simon</dc:creator>
  <cp:lastModifiedBy>Laura Bainbridge</cp:lastModifiedBy>
  <cp:revision>83</cp:revision>
  <cp:lastPrinted>2020-09-25T17:52:13Z</cp:lastPrinted>
  <dcterms:created xsi:type="dcterms:W3CDTF">2020-03-04T12:14:24Z</dcterms:created>
  <dcterms:modified xsi:type="dcterms:W3CDTF">2023-05-18T11:57:49Z</dcterms:modified>
</cp:coreProperties>
</file>